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8" r:id="rId4"/>
    <p:sldId id="269" r:id="rId5"/>
    <p:sldId id="266" r:id="rId6"/>
    <p:sldId id="262" r:id="rId7"/>
    <p:sldId id="259" r:id="rId8"/>
    <p:sldId id="261" r:id="rId9"/>
    <p:sldId id="260" r:id="rId10"/>
    <p:sldId id="271"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159B25"/>
    <a:srgbClr val="9900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34" autoAdjust="0"/>
    <p:restoredTop sz="64000" autoAdjust="0"/>
  </p:normalViewPr>
  <p:slideViewPr>
    <p:cSldViewPr>
      <p:cViewPr>
        <p:scale>
          <a:sx n="70" d="100"/>
          <a:sy n="70" d="100"/>
        </p:scale>
        <p:origin x="-3132" y="-174"/>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9F4A8-6EAE-4506-8549-C0FE2203036F}" type="datetimeFigureOut">
              <a:rPr lang="bg-BG" smtClean="0"/>
              <a:pPr/>
              <a:t>31.3.2017 г.</a:t>
            </a:fld>
            <a:endParaRPr lang="bg-B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C7151-B796-421F-B0FE-316FBDE7ED1B}" type="slidenum">
              <a:rPr lang="bg-BG" smtClean="0"/>
              <a:pPr/>
              <a:t>‹#›</a:t>
            </a:fld>
            <a:endParaRPr lang="bg-BG" dirty="0"/>
          </a:p>
        </p:txBody>
      </p:sp>
    </p:spTree>
    <p:extLst>
      <p:ext uri="{BB962C8B-B14F-4D97-AF65-F5344CB8AC3E}">
        <p14:creationId xmlns:p14="http://schemas.microsoft.com/office/powerpoint/2010/main" val="116152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a:t>
            </a:fld>
            <a:endParaRPr lang="bg-BG" dirty="0"/>
          </a:p>
        </p:txBody>
      </p:sp>
    </p:spTree>
    <p:extLst>
      <p:ext uri="{BB962C8B-B14F-4D97-AF65-F5344CB8AC3E}">
        <p14:creationId xmlns:p14="http://schemas.microsoft.com/office/powerpoint/2010/main" val="12298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t>10</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ts val="1800"/>
              </a:lnSpc>
              <a:spcBef>
                <a:spcPts val="0"/>
              </a:spcBef>
              <a:spcAft>
                <a:spcPts val="600"/>
              </a:spcAft>
              <a:buFont typeface="Wingdings" pitchFamily="2" charset="2"/>
              <a:buChar char="q"/>
            </a:pPr>
            <a:r>
              <a:rPr lang="bg-BG" altLang="bg-BG" sz="1200" noProof="0" dirty="0" smtClean="0">
                <a:solidFill>
                  <a:srgbClr val="003296"/>
                </a:solidFill>
              </a:rPr>
              <a:t>Условията за промени в договора са регламентирани в чл. 19 от договора за субсидия и са описани в раздел 8 от Наръчника за изпълнение на проекти. </a:t>
            </a:r>
          </a:p>
          <a:p>
            <a:pPr algn="just">
              <a:lnSpc>
                <a:spcPts val="1800"/>
              </a:lnSpc>
              <a:spcBef>
                <a:spcPts val="0"/>
              </a:spcBef>
              <a:spcAft>
                <a:spcPts val="600"/>
              </a:spcAft>
              <a:buFont typeface="Wingdings" pitchFamily="2" charset="2"/>
              <a:buChar char="q"/>
            </a:pPr>
            <a:r>
              <a:rPr lang="bg-BG" altLang="bg-BG" sz="1200" noProof="0" dirty="0" smtClean="0">
                <a:solidFill>
                  <a:srgbClr val="003296"/>
                </a:solidFill>
              </a:rPr>
              <a:t>Всички промени на договора за субсидия следва да бъдат надлежно обосновани, одобрени от СКН и са предмет на допълнително споразумение към договора. УО може да спре изпълнението на операцията, докато СКН не вземе решение. </a:t>
            </a:r>
          </a:p>
          <a:p>
            <a:pPr algn="just">
              <a:lnSpc>
                <a:spcPts val="1800"/>
              </a:lnSpc>
              <a:spcBef>
                <a:spcPts val="0"/>
              </a:spcBef>
              <a:spcAft>
                <a:spcPts val="600"/>
              </a:spcAft>
              <a:buFont typeface="Wingdings" pitchFamily="2" charset="2"/>
              <a:buChar char="q"/>
            </a:pPr>
            <a:r>
              <a:rPr lang="bg-BG" altLang="bg-BG" sz="1200" noProof="0" dirty="0" smtClean="0">
                <a:solidFill>
                  <a:srgbClr val="003296"/>
                </a:solidFill>
              </a:rPr>
              <a:t>Промените в договора не могат да водят до увеличаване размера на отпуснатата субсидия!</a:t>
            </a:r>
            <a:r>
              <a:rPr lang="bg-BG" altLang="bg-BG" sz="1200" noProof="0" dirty="0" smtClean="0"/>
              <a:t> </a:t>
            </a:r>
          </a:p>
          <a:p>
            <a:pPr algn="just">
              <a:lnSpc>
                <a:spcPts val="1800"/>
              </a:lnSpc>
              <a:spcBef>
                <a:spcPts val="0"/>
              </a:spcBef>
              <a:spcAft>
                <a:spcPts val="600"/>
              </a:spcAft>
              <a:buFont typeface="Wingdings" pitchFamily="2" charset="2"/>
              <a:buChar char="q"/>
            </a:pPr>
            <a:r>
              <a:rPr lang="bg-BG" altLang="bg-BG" sz="1200" noProof="0" dirty="0" smtClean="0">
                <a:solidFill>
                  <a:srgbClr val="003296"/>
                </a:solidFill>
              </a:rPr>
              <a:t>Допълнителното споразумение влиза в сила в деня на регистрацията му в деловодната система на УО след подписването му от двете страни, освен в случаите когато с него се потвърждават промени в приложимото национално или европейско законодателство, засягащи изпълнението на операцията. </a:t>
            </a:r>
          </a:p>
          <a:p>
            <a:pPr algn="just">
              <a:lnSpc>
                <a:spcPts val="1800"/>
              </a:lnSpc>
              <a:spcBef>
                <a:spcPts val="0"/>
              </a:spcBef>
              <a:spcAft>
                <a:spcPts val="600"/>
              </a:spcAft>
              <a:buFont typeface="Wingdings" pitchFamily="2" charset="2"/>
              <a:buChar char="q"/>
            </a:pPr>
            <a:r>
              <a:rPr lang="bg-BG" altLang="bg-BG" sz="1200" noProof="0" dirty="0" smtClean="0">
                <a:solidFill>
                  <a:srgbClr val="003296"/>
                </a:solidFill>
              </a:rPr>
              <a:t>Само в някои конкретни случаи, Водещият партньор може да извърши промени в договора </a:t>
            </a:r>
            <a:r>
              <a:rPr lang="bg-BG" altLang="bg-BG" sz="1200" b="1" noProof="0" dirty="0" smtClean="0">
                <a:solidFill>
                  <a:srgbClr val="003296"/>
                </a:solidFill>
              </a:rPr>
              <a:t>след предварително одобрение от УО</a:t>
            </a:r>
            <a:r>
              <a:rPr lang="bg-BG" altLang="bg-BG" sz="1200" noProof="0" dirty="0" smtClean="0">
                <a:solidFill>
                  <a:srgbClr val="003296"/>
                </a:solidFill>
              </a:rPr>
              <a:t>, с</a:t>
            </a:r>
            <a:r>
              <a:rPr lang="bg-BG" altLang="bg-BG" sz="1200" dirty="0" smtClean="0">
                <a:solidFill>
                  <a:srgbClr val="003296"/>
                </a:solidFill>
              </a:rPr>
              <a:t> предварително уведомление и </a:t>
            </a:r>
            <a:r>
              <a:rPr lang="bg-BG" altLang="bg-BG" sz="1200" dirty="0" err="1" smtClean="0">
                <a:solidFill>
                  <a:srgbClr val="003296"/>
                </a:solidFill>
              </a:rPr>
              <a:t>последващо</a:t>
            </a:r>
            <a:r>
              <a:rPr lang="bg-BG" altLang="bg-BG" sz="1200" dirty="0" smtClean="0">
                <a:solidFill>
                  <a:srgbClr val="003296"/>
                </a:solidFill>
              </a:rPr>
              <a:t> одобрение от СС, </a:t>
            </a:r>
            <a:r>
              <a:rPr lang="bg-BG" altLang="bg-BG" sz="1200" noProof="0" dirty="0" smtClean="0">
                <a:solidFill>
                  <a:srgbClr val="003296"/>
                </a:solidFill>
              </a:rPr>
              <a:t>или с </a:t>
            </a:r>
            <a:r>
              <a:rPr lang="bg-BG" altLang="bg-BG" sz="1200" b="1" noProof="0" dirty="0" smtClean="0">
                <a:solidFill>
                  <a:srgbClr val="003296"/>
                </a:solidFill>
              </a:rPr>
              <a:t>писмено уведомяване на УО</a:t>
            </a:r>
            <a:r>
              <a:rPr lang="bg-BG" altLang="bg-BG" sz="1200" noProof="0" dirty="0" smtClean="0">
                <a:solidFill>
                  <a:srgbClr val="003296"/>
                </a:solidFill>
              </a:rPr>
              <a:t>, като тези промени не налагат подписване на допълнително споразумение към договора.</a:t>
            </a:r>
            <a:r>
              <a:rPr lang="bg-BG" altLang="bg-BG" sz="1200" baseline="0" noProof="0" dirty="0" smtClean="0">
                <a:solidFill>
                  <a:srgbClr val="003296"/>
                </a:solidFill>
              </a:rPr>
              <a:t> </a:t>
            </a:r>
            <a:r>
              <a:rPr lang="bg-BG" altLang="bg-BG" sz="1200" b="0" noProof="0" dirty="0" smtClean="0">
                <a:solidFill>
                  <a:srgbClr val="003296"/>
                </a:solidFill>
              </a:rPr>
              <a:t>Административни промени</a:t>
            </a:r>
            <a:r>
              <a:rPr lang="bg-BG" altLang="bg-BG" sz="1200" b="1" noProof="0" dirty="0" smtClean="0">
                <a:solidFill>
                  <a:srgbClr val="003296"/>
                </a:solidFill>
              </a:rPr>
              <a:t> </a:t>
            </a:r>
            <a:r>
              <a:rPr lang="bg-BG" altLang="bg-BG" sz="1200" noProof="0" dirty="0" smtClean="0">
                <a:solidFill>
                  <a:srgbClr val="003296"/>
                </a:solidFill>
              </a:rPr>
              <a:t>(смяна на банковата сметка, на данните и адрес за контакт или законния представител) изискват само уведомление до УО с копие до СС в срок до 15 дни след като промяната е настъпила. </a:t>
            </a:r>
          </a:p>
          <a:p>
            <a:pPr marL="0" indent="0" algn="just">
              <a:lnSpc>
                <a:spcPts val="1800"/>
              </a:lnSpc>
              <a:spcBef>
                <a:spcPts val="0"/>
              </a:spcBef>
              <a:spcAft>
                <a:spcPts val="600"/>
              </a:spcAft>
              <a:buNone/>
            </a:pPr>
            <a:r>
              <a:rPr lang="bg-BG" altLang="bg-BG" sz="1200" b="1" noProof="0" dirty="0" smtClean="0">
                <a:solidFill>
                  <a:srgbClr val="003296"/>
                </a:solidFill>
              </a:rPr>
              <a:t>NB! ВП подава искането за промяна (с приложени подкрепящи документи) по електронен път чрез </a:t>
            </a:r>
            <a:r>
              <a:rPr lang="bg-BG" altLang="bg-BG" sz="1200" b="1" noProof="0" dirty="0" err="1" smtClean="0">
                <a:solidFill>
                  <a:srgbClr val="003296"/>
                </a:solidFill>
              </a:rPr>
              <a:t>Бенефициентския</a:t>
            </a:r>
            <a:r>
              <a:rPr lang="bg-BG" altLang="bg-BG" sz="1200" b="1" noProof="0" dirty="0" smtClean="0">
                <a:solidFill>
                  <a:srgbClr val="003296"/>
                </a:solidFill>
              </a:rPr>
              <a:t> портал!</a:t>
            </a:r>
          </a:p>
          <a:p>
            <a:pPr marL="0" indent="0" algn="just">
              <a:lnSpc>
                <a:spcPts val="1800"/>
              </a:lnSpc>
              <a:spcBef>
                <a:spcPts val="0"/>
              </a:spcBef>
              <a:spcAft>
                <a:spcPts val="600"/>
              </a:spcAft>
              <a:buNone/>
            </a:pPr>
            <a:r>
              <a:rPr lang="bg-BG" altLang="bg-BG" sz="1200" b="1" noProof="0" dirty="0" smtClean="0">
                <a:solidFill>
                  <a:srgbClr val="003296"/>
                </a:solidFill>
              </a:rPr>
              <a:t>NB!</a:t>
            </a:r>
            <a:r>
              <a:rPr lang="bg-BG" altLang="bg-BG" sz="1200" noProof="0" dirty="0" smtClean="0">
                <a:solidFill>
                  <a:srgbClr val="003296"/>
                </a:solidFill>
              </a:rPr>
              <a:t> Искането за промяна в договора за субсидия трябва да бъде представено пред УО минимум </a:t>
            </a:r>
            <a:r>
              <a:rPr lang="bg-BG" altLang="bg-BG" sz="1200" noProof="0" dirty="0" smtClean="0">
                <a:solidFill>
                  <a:srgbClr val="FF0000"/>
                </a:solidFill>
              </a:rPr>
              <a:t>30 календарни дни </a:t>
            </a:r>
            <a:r>
              <a:rPr lang="bg-BG" altLang="bg-BG" sz="1200" noProof="0" dirty="0" smtClean="0">
                <a:solidFill>
                  <a:srgbClr val="003296"/>
                </a:solidFill>
              </a:rPr>
              <a:t>преди изменението</a:t>
            </a:r>
            <a:r>
              <a:rPr lang="en-US" altLang="bg-BG" sz="1200" baseline="0" noProof="0" dirty="0" smtClean="0">
                <a:solidFill>
                  <a:srgbClr val="003296"/>
                </a:solidFill>
              </a:rPr>
              <a:t> </a:t>
            </a:r>
            <a:r>
              <a:rPr lang="bg-BG" altLang="bg-BG" sz="1200" noProof="0" dirty="0" smtClean="0">
                <a:solidFill>
                  <a:srgbClr val="003296"/>
                </a:solidFill>
              </a:rPr>
              <a:t>да влезе в сила и поне </a:t>
            </a:r>
            <a:r>
              <a:rPr lang="bg-BG" altLang="bg-BG" sz="1200" noProof="0" dirty="0" smtClean="0">
                <a:solidFill>
                  <a:srgbClr val="FF0000"/>
                </a:solidFill>
              </a:rPr>
              <a:t>60 дни </a:t>
            </a:r>
            <a:r>
              <a:rPr lang="bg-BG" altLang="bg-BG" sz="1200" noProof="0" dirty="0" smtClean="0">
                <a:solidFill>
                  <a:srgbClr val="003296"/>
                </a:solidFill>
              </a:rPr>
              <a:t>преди крайния срок на изпълнение на проекта, защото в противен случай промяната може да не бъде одобрена. </a:t>
            </a:r>
          </a:p>
          <a:p>
            <a:endParaRPr lang="bg-BG" noProof="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2</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lnSpc>
                <a:spcPts val="1800"/>
              </a:lnSpc>
              <a:spcBef>
                <a:spcPts val="0"/>
              </a:spcBef>
              <a:spcAft>
                <a:spcPts val="600"/>
              </a:spcAft>
              <a:buFont typeface="Wingdings" panose="05000000000000000000" pitchFamily="2" charset="2"/>
              <a:buChar char="q"/>
            </a:pPr>
            <a:r>
              <a:rPr lang="bg-BG" altLang="bg-BG" sz="1200" b="1" cap="all" dirty="0" smtClean="0">
                <a:solidFill>
                  <a:srgbClr val="003296"/>
                </a:solidFill>
              </a:rPr>
              <a:t>Промяна в партньорството </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Винаги се изисква </a:t>
            </a:r>
            <a:r>
              <a:rPr lang="bg-BG" altLang="bg-BG" sz="1200" b="1" dirty="0" smtClean="0">
                <a:solidFill>
                  <a:srgbClr val="003296"/>
                </a:solidFill>
              </a:rPr>
              <a:t>одобрение от СКН </a:t>
            </a:r>
            <a:r>
              <a:rPr lang="bg-BG" altLang="bg-BG" sz="1200" dirty="0" smtClean="0">
                <a:solidFill>
                  <a:srgbClr val="003296"/>
                </a:solidFill>
              </a:rPr>
              <a:t>и подписване на допълнително споразумение към договора. </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Изменението следва да отговаря на множество условия, свързани със запазване идентичността на договора за субсидия и съгласието на партньорите. </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Процедурата по изменение на партньорството е по-утежнена, тъй като освен необходимите стандартни документи, следва да се представят и документите, свързани с избираемостта на новия партньор. </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УО си запазва правото да прекрати договора и да поиска връщане на вече преведени средства, в случай че проектът не изпълни изискванията за партньорство на програмата поради смяна на партньора.</a:t>
            </a:r>
          </a:p>
          <a:p>
            <a:pPr marL="0" indent="0" algn="just">
              <a:lnSpc>
                <a:spcPts val="18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Не се разрешава смяна на партньора, който е собственик (владелец) на обекта на инвестиция при инвестиционни проекти. </a:t>
            </a:r>
          </a:p>
          <a:p>
            <a:pPr marL="0" indent="0" algn="just">
              <a:lnSpc>
                <a:spcPts val="18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Смяна на ВП е сериозна и съществена промяна и се осъществява с подписване на нов договор за субсидия. Новият ВП остава отговорен за цялостното изпълнение на целите и резултатите в договора и формуляра за кандидатстване. </a:t>
            </a:r>
          </a:p>
          <a:p>
            <a:pPr marL="171450" indent="-171450" algn="just">
              <a:lnSpc>
                <a:spcPts val="1800"/>
              </a:lnSpc>
              <a:spcBef>
                <a:spcPts val="0"/>
              </a:spcBef>
              <a:spcAft>
                <a:spcPts val="600"/>
              </a:spcAft>
              <a:buFont typeface="Wingdings" panose="05000000000000000000" pitchFamily="2" charset="2"/>
              <a:buChar char="q"/>
            </a:pPr>
            <a:r>
              <a:rPr lang="bg-BG" altLang="bg-BG" sz="1200" b="1" cap="all" dirty="0" smtClean="0">
                <a:solidFill>
                  <a:srgbClr val="003296"/>
                </a:solidFill>
              </a:rPr>
              <a:t>Удължаване на срока на изпълнение</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Винаги се изисква </a:t>
            </a:r>
            <a:r>
              <a:rPr lang="bg-BG" altLang="bg-BG" sz="1200" b="1" dirty="0" smtClean="0">
                <a:solidFill>
                  <a:srgbClr val="003296"/>
                </a:solidFill>
              </a:rPr>
              <a:t>одобрение от СКН </a:t>
            </a:r>
            <a:r>
              <a:rPr lang="bg-BG" altLang="bg-BG" sz="1200" dirty="0" smtClean="0">
                <a:solidFill>
                  <a:srgbClr val="003296"/>
                </a:solidFill>
              </a:rPr>
              <a:t>и подписване на допълнително споразумение към договора.</a:t>
            </a:r>
          </a:p>
          <a:p>
            <a:pPr marL="171450" indent="-171450" algn="just">
              <a:lnSpc>
                <a:spcPts val="1800"/>
              </a:lnSpc>
              <a:spcBef>
                <a:spcPts val="0"/>
              </a:spcBef>
              <a:spcAft>
                <a:spcPts val="600"/>
              </a:spcAft>
              <a:buFont typeface="Wingdings" panose="05000000000000000000" pitchFamily="2" charset="2"/>
              <a:buChar char="§"/>
            </a:pPr>
            <a:r>
              <a:rPr lang="bg-BG" altLang="bg-BG" sz="1200" dirty="0" smtClean="0">
                <a:solidFill>
                  <a:srgbClr val="003296"/>
                </a:solidFill>
              </a:rPr>
              <a:t> Към искането за промяна ВП прилага и актуализиран формуляр за кандидатстване с изменен времеви график.</a:t>
            </a:r>
          </a:p>
          <a:p>
            <a:pPr marL="0" indent="0" algn="just">
              <a:lnSpc>
                <a:spcPts val="18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Удължението на срока на договора може да бъде инициирано само веднъж по време на изпълнение на договора и следва да бъде добре мотивирано. Не се допуска удължаване на срока, превишаващо максималната продължителност за съответната специфична цел, определена в Правилата за кандидатстване.  </a:t>
            </a:r>
          </a:p>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3</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ts val="1900"/>
              </a:lnSpc>
              <a:spcBef>
                <a:spcPts val="0"/>
              </a:spcBef>
              <a:spcAft>
                <a:spcPts val="600"/>
              </a:spcAft>
              <a:buFont typeface="Wingdings" panose="05000000000000000000" pitchFamily="2" charset="2"/>
              <a:buChar char="q"/>
            </a:pPr>
            <a:r>
              <a:rPr lang="bg-BG" altLang="bg-BG" sz="1200" b="1" cap="all" dirty="0" smtClean="0">
                <a:solidFill>
                  <a:srgbClr val="003296"/>
                </a:solidFill>
              </a:rPr>
              <a:t>преразпределение на средства между партньорите </a:t>
            </a:r>
          </a:p>
          <a:p>
            <a:pPr algn="just">
              <a:lnSpc>
                <a:spcPts val="1900"/>
              </a:lnSpc>
              <a:spcBef>
                <a:spcPts val="0"/>
              </a:spcBef>
              <a:spcAft>
                <a:spcPts val="600"/>
              </a:spcAft>
              <a:buFont typeface="Wingdings" panose="05000000000000000000" pitchFamily="2" charset="2"/>
              <a:buChar char="§"/>
            </a:pPr>
            <a:r>
              <a:rPr lang="bg-BG" altLang="bg-BG" sz="1200" dirty="0" smtClean="0">
                <a:solidFill>
                  <a:srgbClr val="003296"/>
                </a:solidFill>
              </a:rPr>
              <a:t> Винаги се изисква </a:t>
            </a:r>
            <a:r>
              <a:rPr lang="bg-BG" altLang="bg-BG" sz="1200" b="1" dirty="0" smtClean="0">
                <a:solidFill>
                  <a:srgbClr val="003296"/>
                </a:solidFill>
              </a:rPr>
              <a:t>одобрение от СКН </a:t>
            </a:r>
            <a:r>
              <a:rPr lang="bg-BG" altLang="bg-BG" sz="1200" dirty="0" smtClean="0">
                <a:solidFill>
                  <a:srgbClr val="003296"/>
                </a:solidFill>
              </a:rPr>
              <a:t>и подписване на допълнително споразумение към договора. </a:t>
            </a:r>
          </a:p>
          <a:p>
            <a:pPr algn="just">
              <a:lnSpc>
                <a:spcPts val="1900"/>
              </a:lnSpc>
              <a:spcBef>
                <a:spcPts val="0"/>
              </a:spcBef>
              <a:spcAft>
                <a:spcPts val="600"/>
              </a:spcAft>
              <a:buFont typeface="Wingdings" panose="05000000000000000000" pitchFamily="2" charset="2"/>
              <a:buChar char="§"/>
            </a:pPr>
            <a:r>
              <a:rPr lang="bg-BG" altLang="bg-BG" sz="1200" dirty="0" smtClean="0">
                <a:solidFill>
                  <a:srgbClr val="003296"/>
                </a:solidFill>
              </a:rPr>
              <a:t> Разрешено е преразпределение на средства между партньорите </a:t>
            </a:r>
            <a:r>
              <a:rPr lang="bg-BG" altLang="bg-BG" sz="1200" b="1" dirty="0" smtClean="0">
                <a:solidFill>
                  <a:srgbClr val="003296"/>
                </a:solidFill>
              </a:rPr>
              <a:t>до 20% от бюджета на партньора</a:t>
            </a:r>
            <a:r>
              <a:rPr lang="bg-BG" altLang="bg-BG" sz="1200" dirty="0" smtClean="0">
                <a:solidFill>
                  <a:srgbClr val="003296"/>
                </a:solidFill>
              </a:rPr>
              <a:t>. </a:t>
            </a:r>
          </a:p>
          <a:p>
            <a:pPr marL="0" indent="0" algn="just">
              <a:lnSpc>
                <a:spcPts val="19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Сумата на всяко </a:t>
            </a:r>
            <a:r>
              <a:rPr lang="bg-BG" altLang="bg-BG" sz="1200" dirty="0" err="1" smtClean="0">
                <a:solidFill>
                  <a:srgbClr val="003296"/>
                </a:solidFill>
              </a:rPr>
              <a:t>последващо</a:t>
            </a:r>
            <a:r>
              <a:rPr lang="bg-BG" altLang="bg-BG" sz="1200" dirty="0" smtClean="0">
                <a:solidFill>
                  <a:srgbClr val="003296"/>
                </a:solidFill>
              </a:rPr>
              <a:t> искане за прехвърляне се прибавя </a:t>
            </a:r>
            <a:r>
              <a:rPr lang="bg-BG" altLang="bg-BG" sz="1200" b="1" dirty="0" smtClean="0">
                <a:solidFill>
                  <a:srgbClr val="003296"/>
                </a:solidFill>
              </a:rPr>
              <a:t>кумулативно</a:t>
            </a:r>
            <a:r>
              <a:rPr lang="bg-BG" altLang="bg-BG" sz="1200" dirty="0" smtClean="0">
                <a:solidFill>
                  <a:srgbClr val="003296"/>
                </a:solidFill>
              </a:rPr>
              <a:t> към общата сума на предходни преразпределения, докато крайната сума достигне 20% от променения бюджет на партньора. </a:t>
            </a:r>
          </a:p>
          <a:p>
            <a:pPr algn="just">
              <a:lnSpc>
                <a:spcPts val="1900"/>
              </a:lnSpc>
              <a:spcBef>
                <a:spcPts val="0"/>
              </a:spcBef>
              <a:spcAft>
                <a:spcPts val="600"/>
              </a:spcAft>
              <a:buFont typeface="Wingdings" panose="05000000000000000000" pitchFamily="2" charset="2"/>
              <a:buChar char="q"/>
            </a:pPr>
            <a:r>
              <a:rPr lang="bg-BG" altLang="bg-BG" sz="1200" b="1" cap="all" dirty="0" smtClean="0">
                <a:solidFill>
                  <a:srgbClr val="003296"/>
                </a:solidFill>
              </a:rPr>
              <a:t>преразпределение на средства между БЮДЖЕТНИТЕ ЛИНИИ</a:t>
            </a:r>
            <a:endParaRPr lang="bg-BG" altLang="bg-BG" sz="1200" dirty="0" smtClean="0">
              <a:solidFill>
                <a:srgbClr val="003296"/>
              </a:solidFill>
            </a:endParaRPr>
          </a:p>
          <a:p>
            <a:pPr marL="0" indent="0" algn="just">
              <a:lnSpc>
                <a:spcPts val="19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Промени, надхвърлящи 20% от по-малката бюджетна линия, са недопустими.</a:t>
            </a:r>
          </a:p>
          <a:p>
            <a:pPr algn="just">
              <a:lnSpc>
                <a:spcPts val="1900"/>
              </a:lnSpc>
              <a:spcBef>
                <a:spcPts val="0"/>
              </a:spcBef>
              <a:spcAft>
                <a:spcPts val="600"/>
              </a:spcAft>
              <a:buFont typeface="Wingdings" panose="05000000000000000000" pitchFamily="2" charset="2"/>
              <a:buChar char="§"/>
            </a:pPr>
            <a:r>
              <a:rPr lang="bg-BG" altLang="bg-BG" sz="1200" dirty="0" smtClean="0">
                <a:solidFill>
                  <a:srgbClr val="003296"/>
                </a:solidFill>
              </a:rPr>
              <a:t> Промени между бюджетните линии до 20% от по-малката бюджетна линия изискват </a:t>
            </a:r>
            <a:r>
              <a:rPr lang="bg-BG" altLang="bg-BG" sz="1200" b="1" dirty="0" smtClean="0">
                <a:solidFill>
                  <a:srgbClr val="003296"/>
                </a:solidFill>
              </a:rPr>
              <a:t>писмено одобрение от УО</a:t>
            </a:r>
            <a:r>
              <a:rPr lang="bg-BG" altLang="bg-BG" sz="1200" dirty="0" smtClean="0">
                <a:solidFill>
                  <a:srgbClr val="003296"/>
                </a:solidFill>
              </a:rPr>
              <a:t> преди разходите да бъдат извършени. Процентите не се изчисляват самостоятелно за всяка отделна промяна, а с </a:t>
            </a:r>
            <a:r>
              <a:rPr lang="bg-BG" altLang="bg-BG" sz="1200" b="1" dirty="0" smtClean="0">
                <a:solidFill>
                  <a:srgbClr val="003296"/>
                </a:solidFill>
              </a:rPr>
              <a:t>натрупване</a:t>
            </a:r>
            <a:r>
              <a:rPr lang="bg-BG" altLang="bg-BG" sz="1200" dirty="0" smtClean="0">
                <a:solidFill>
                  <a:srgbClr val="003296"/>
                </a:solidFill>
              </a:rPr>
              <a:t>, докато не достигнат 20% от първоначалната стойност на съответното бюджетно перо.</a:t>
            </a:r>
          </a:p>
          <a:p>
            <a:pPr algn="just">
              <a:lnSpc>
                <a:spcPts val="1900"/>
              </a:lnSpc>
              <a:spcBef>
                <a:spcPts val="0"/>
              </a:spcBef>
              <a:spcAft>
                <a:spcPts val="600"/>
              </a:spcAft>
              <a:buFont typeface="Wingdings" panose="05000000000000000000" pitchFamily="2" charset="2"/>
              <a:buChar char="§"/>
            </a:pPr>
            <a:r>
              <a:rPr lang="bg-BG" altLang="bg-BG" sz="1200" dirty="0" smtClean="0">
                <a:solidFill>
                  <a:srgbClr val="003296"/>
                </a:solidFill>
              </a:rPr>
              <a:t> Прехвърлянето на средства между бюджетни линии трябва да съответства на правилата за минимални и максимални прагове за всяка бюджетна линия в Насоките за кандидатстване.</a:t>
            </a:r>
          </a:p>
          <a:p>
            <a:pPr algn="just">
              <a:lnSpc>
                <a:spcPts val="1900"/>
              </a:lnSpc>
              <a:spcBef>
                <a:spcPts val="0"/>
              </a:spcBef>
              <a:spcAft>
                <a:spcPts val="600"/>
              </a:spcAft>
              <a:buFont typeface="Wingdings" panose="05000000000000000000" pitchFamily="2" charset="2"/>
              <a:buChar char="q"/>
            </a:pPr>
            <a:r>
              <a:rPr lang="bg-BG" altLang="bg-BG" sz="1200" b="1" cap="all" dirty="0" smtClean="0">
                <a:solidFill>
                  <a:srgbClr val="003296"/>
                </a:solidFill>
              </a:rPr>
              <a:t>преразпределение на средства в рамките на една бюджетна линия</a:t>
            </a:r>
            <a:endParaRPr lang="bg-BG" altLang="bg-BG" sz="1200" dirty="0" smtClean="0">
              <a:solidFill>
                <a:srgbClr val="003296"/>
              </a:solidFill>
            </a:endParaRPr>
          </a:p>
          <a:p>
            <a:pPr algn="just">
              <a:lnSpc>
                <a:spcPts val="1900"/>
              </a:lnSpc>
              <a:spcBef>
                <a:spcPts val="0"/>
              </a:spcBef>
              <a:spcAft>
                <a:spcPts val="600"/>
              </a:spcAft>
              <a:buFont typeface="Wingdings" panose="05000000000000000000" pitchFamily="2" charset="2"/>
              <a:buChar char="§"/>
            </a:pPr>
            <a:r>
              <a:rPr lang="bg-BG" altLang="bg-BG" sz="1200" dirty="0" smtClean="0">
                <a:solidFill>
                  <a:srgbClr val="003296"/>
                </a:solidFill>
              </a:rPr>
              <a:t> Промени в рамките на една бюджетна линия, между бюджетни </a:t>
            </a:r>
            <a:r>
              <a:rPr lang="bg-BG" altLang="bg-BG" sz="1200" b="1" dirty="0" smtClean="0">
                <a:solidFill>
                  <a:srgbClr val="003296"/>
                </a:solidFill>
              </a:rPr>
              <a:t>под-линии</a:t>
            </a:r>
            <a:r>
              <a:rPr lang="bg-BG" altLang="bg-BG" sz="1200" b="1" baseline="0" dirty="0" smtClean="0">
                <a:solidFill>
                  <a:srgbClr val="003296"/>
                </a:solidFill>
              </a:rPr>
              <a:t> или </a:t>
            </a:r>
            <a:r>
              <a:rPr lang="bg-BG" altLang="bg-BG" sz="1200" b="1" dirty="0" smtClean="0">
                <a:solidFill>
                  <a:srgbClr val="003296"/>
                </a:solidFill>
              </a:rPr>
              <a:t>редове  </a:t>
            </a:r>
            <a:r>
              <a:rPr lang="bg-BG" altLang="bg-BG" sz="1200" dirty="0" smtClean="0">
                <a:solidFill>
                  <a:srgbClr val="003296"/>
                </a:solidFill>
              </a:rPr>
              <a:t>се извършват без процентно ограничение и изискват </a:t>
            </a:r>
            <a:r>
              <a:rPr lang="bg-BG" altLang="bg-BG" sz="1200" b="1" dirty="0" smtClean="0">
                <a:solidFill>
                  <a:srgbClr val="003296"/>
                </a:solidFill>
              </a:rPr>
              <a:t>писмено одобрение от УО</a:t>
            </a:r>
            <a:r>
              <a:rPr lang="bg-BG" altLang="bg-BG" sz="1200" dirty="0" smtClean="0">
                <a:solidFill>
                  <a:srgbClr val="003296"/>
                </a:solidFill>
              </a:rPr>
              <a:t> преди разходите да бъдат извършени. </a:t>
            </a:r>
          </a:p>
          <a:p>
            <a:pPr marL="0" indent="0" algn="just">
              <a:lnSpc>
                <a:spcPts val="1900"/>
              </a:lnSpc>
              <a:spcBef>
                <a:spcPts val="0"/>
              </a:spcBef>
              <a:spcAft>
                <a:spcPts val="600"/>
              </a:spcAft>
              <a:buNone/>
            </a:pPr>
            <a:r>
              <a:rPr lang="bg-BG" altLang="bg-BG" sz="1200" b="1" dirty="0" smtClean="0">
                <a:solidFill>
                  <a:srgbClr val="003296"/>
                </a:solidFill>
              </a:rPr>
              <a:t>NB! </a:t>
            </a:r>
            <a:r>
              <a:rPr lang="bg-BG" altLang="bg-BG" sz="1200" dirty="0" smtClean="0">
                <a:solidFill>
                  <a:srgbClr val="003296"/>
                </a:solidFill>
              </a:rPr>
              <a:t>Общата стойност на бюджетната линия не може да бъде променяна. </a:t>
            </a:r>
            <a:endParaRPr lang="bg-BG" altLang="bg-BG" sz="1200"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bg-BG" sz="1200" b="1" dirty="0" smtClean="0">
                <a:solidFill>
                  <a:srgbClr val="FF0000"/>
                </a:solidFill>
              </a:rPr>
              <a:t>NB! </a:t>
            </a:r>
            <a:r>
              <a:rPr lang="bg-BG" altLang="bg-BG" sz="1200" b="0" dirty="0" smtClean="0">
                <a:solidFill>
                  <a:srgbClr val="FF0000"/>
                </a:solidFill>
              </a:rPr>
              <a:t>Искането за промяна в договора следва да е </a:t>
            </a:r>
            <a:r>
              <a:rPr lang="bg-BG" altLang="bg-BG" sz="1200" b="1" dirty="0" smtClean="0">
                <a:solidFill>
                  <a:srgbClr val="FF0000"/>
                </a:solidFill>
              </a:rPr>
              <a:t>ясно аргументирано. УО орган не толерира необоснованите желания на бенефициентите да похарчат бюджетните излишъци. </a:t>
            </a:r>
            <a:r>
              <a:rPr lang="bg-BG" altLang="bg-BG" sz="1200" b="0" dirty="0" smtClean="0">
                <a:solidFill>
                  <a:srgbClr val="FF0000"/>
                </a:solidFill>
              </a:rPr>
              <a:t>Един от безспорните индикатори за такова намерение е случаите, в които </a:t>
            </a:r>
            <a:r>
              <a:rPr lang="bg-BG" altLang="bg-BG" sz="1200" b="1" dirty="0" smtClean="0">
                <a:solidFill>
                  <a:srgbClr val="FF0000"/>
                </a:solidFill>
              </a:rPr>
              <a:t>исканата сума е много близка до допустимия максимум от разполагаеми средства. </a:t>
            </a:r>
          </a:p>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4</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0000"/>
              </a:lnSpc>
              <a:spcBef>
                <a:spcPts val="600"/>
              </a:spcBef>
              <a:spcAft>
                <a:spcPts val="600"/>
              </a:spcAft>
              <a:buFont typeface="Wingdings" panose="05000000000000000000" pitchFamily="2" charset="2"/>
              <a:buChar char="q"/>
            </a:pPr>
            <a:r>
              <a:rPr lang="bg-BG" altLang="bg-BG" sz="1200" b="1" dirty="0" smtClean="0">
                <a:solidFill>
                  <a:srgbClr val="003296"/>
                </a:solidFill>
              </a:rPr>
              <a:t> </a:t>
            </a:r>
            <a:r>
              <a:rPr lang="bg-BG" altLang="bg-BG" sz="1200" b="1" noProof="0" dirty="0" smtClean="0">
                <a:solidFill>
                  <a:srgbClr val="003296"/>
                </a:solidFill>
              </a:rPr>
              <a:t>Съществени изменения, които водят до промяна на целите или резултатите на проекта </a:t>
            </a:r>
          </a:p>
          <a:p>
            <a:pPr algn="just">
              <a:lnSpc>
                <a:spcPct val="100000"/>
              </a:lnSpc>
              <a:spcBef>
                <a:spcPts val="600"/>
              </a:spcBef>
              <a:spcAft>
                <a:spcPts val="600"/>
              </a:spcAft>
              <a:buFont typeface="Wingdings" panose="05000000000000000000" pitchFamily="2" charset="2"/>
              <a:buChar char="§"/>
            </a:pPr>
            <a:r>
              <a:rPr lang="bg-BG" altLang="bg-BG" sz="1200" noProof="0" dirty="0" smtClean="0">
                <a:solidFill>
                  <a:srgbClr val="003296"/>
                </a:solidFill>
              </a:rPr>
              <a:t> Винаги се изисква одобрение от СКН и подписване на допълнително споразумение към договора. </a:t>
            </a:r>
          </a:p>
          <a:p>
            <a:pPr algn="just">
              <a:lnSpc>
                <a:spcPct val="100000"/>
              </a:lnSpc>
              <a:spcBef>
                <a:spcPts val="600"/>
              </a:spcBef>
              <a:spcAft>
                <a:spcPts val="600"/>
              </a:spcAft>
              <a:buFont typeface="Wingdings" panose="05000000000000000000" pitchFamily="2" charset="2"/>
              <a:buChar char="§"/>
            </a:pPr>
            <a:r>
              <a:rPr lang="bg-BG" altLang="bg-BG" sz="1200" noProof="0" dirty="0" smtClean="0">
                <a:solidFill>
                  <a:srgbClr val="003296"/>
                </a:solidFill>
              </a:rPr>
              <a:t> Такива промени са допустими само в случаи на “непреодолима сила” или при наличие на обективни причини, водещи до невъзможност за постигане на целите и резултатите на проекта. </a:t>
            </a:r>
          </a:p>
          <a:p>
            <a:pPr algn="just">
              <a:lnSpc>
                <a:spcPct val="100000"/>
              </a:lnSpc>
              <a:spcBef>
                <a:spcPts val="600"/>
              </a:spcBef>
              <a:spcAft>
                <a:spcPts val="600"/>
              </a:spcAft>
              <a:buFont typeface="Wingdings" panose="05000000000000000000" pitchFamily="2" charset="2"/>
              <a:buChar char="§"/>
            </a:pPr>
            <a:r>
              <a:rPr lang="bg-BG" altLang="bg-BG" sz="1200" noProof="0" dirty="0" smtClean="0">
                <a:solidFill>
                  <a:srgbClr val="003296"/>
                </a:solidFill>
              </a:rPr>
              <a:t> УО си запазва правото да прекрати договора и да поиска връщане на вече преведените средства, ако поради промените не могат да бъдат изцяло постигнати планираните цели и резултати. </a:t>
            </a:r>
          </a:p>
          <a:p>
            <a:pPr algn="just">
              <a:lnSpc>
                <a:spcPct val="100000"/>
              </a:lnSpc>
              <a:spcBef>
                <a:spcPts val="600"/>
              </a:spcBef>
              <a:spcAft>
                <a:spcPts val="600"/>
              </a:spcAft>
              <a:buFont typeface="Wingdings" panose="05000000000000000000" pitchFamily="2" charset="2"/>
              <a:buChar char="q"/>
            </a:pPr>
            <a:r>
              <a:rPr lang="bg-BG" altLang="bg-BG" sz="1200" b="1" noProof="0" dirty="0" smtClean="0">
                <a:solidFill>
                  <a:srgbClr val="003296"/>
                </a:solidFill>
              </a:rPr>
              <a:t> Несъществени изменения, които не водят до промяна на целите или резултатите на проекта </a:t>
            </a:r>
          </a:p>
          <a:p>
            <a:pPr algn="just">
              <a:lnSpc>
                <a:spcPct val="100000"/>
              </a:lnSpc>
              <a:spcBef>
                <a:spcPts val="600"/>
              </a:spcBef>
              <a:spcAft>
                <a:spcPts val="600"/>
              </a:spcAft>
              <a:buFont typeface="Wingdings" panose="05000000000000000000" pitchFamily="2" charset="2"/>
              <a:buChar char="§"/>
            </a:pPr>
            <a:r>
              <a:rPr lang="bg-BG" altLang="bg-BG" sz="1200" noProof="0" dirty="0" smtClean="0">
                <a:solidFill>
                  <a:srgbClr val="003296"/>
                </a:solidFill>
              </a:rPr>
              <a:t> Изисква се предварително писмено уведомление на СС в свободна форма с ясна обосновка на причините най-малко 30 дни преди промяната да бъде реализирана. При необходимост СС може да изиска допълнителни разяснения. СС ще уведоми писмено бенефициента относно становището си по исканата промяна. В случай че партньорът не обоснове достатъчно добре изменението, СС не е задължен да се произнася със становище.</a:t>
            </a:r>
          </a:p>
          <a:p>
            <a:pPr marL="0" marR="0" indent="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bg-BG" altLang="bg-BG" sz="1200" noProof="0" dirty="0" smtClean="0">
                <a:solidFill>
                  <a:srgbClr val="003296"/>
                </a:solidFill>
              </a:rPr>
              <a:t> След като промяната бъде осъществена, ВП трябва ясно да я опише и обоснове в доклада за напредъка и да приложи необходимите подкрепящи документи. Изменението става факт и свързаните разходи ще бъдат признати едва след като съответният доклад за напредъка бъде одобрен от СС.</a:t>
            </a:r>
          </a:p>
          <a:p>
            <a:pPr marL="0" indent="0" algn="just">
              <a:lnSpc>
                <a:spcPct val="100000"/>
              </a:lnSpc>
              <a:spcBef>
                <a:spcPts val="600"/>
              </a:spcBef>
              <a:spcAft>
                <a:spcPts val="600"/>
              </a:spcAft>
              <a:buNone/>
            </a:pPr>
            <a:r>
              <a:rPr lang="bg-BG" altLang="bg-BG" sz="1200" b="1" noProof="0" dirty="0" smtClean="0">
                <a:solidFill>
                  <a:srgbClr val="003296"/>
                </a:solidFill>
              </a:rPr>
              <a:t>NB! Липсата на предварително становище от СС може да доведе до неодобрение на исканите в последствие изменения в съответния отчет за напредъка. </a:t>
            </a:r>
          </a:p>
          <a:p>
            <a:endParaRPr lang="bg-BG" noProof="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5</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6</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7</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8</a:t>
            </a:fld>
            <a:endParaRPr lang="bg-BG" dirty="0"/>
          </a:p>
        </p:txBody>
      </p:sp>
    </p:spTree>
    <p:extLst>
      <p:ext uri="{BB962C8B-B14F-4D97-AF65-F5344CB8AC3E}">
        <p14:creationId xmlns:p14="http://schemas.microsoft.com/office/powerpoint/2010/main" val="1646530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9</a:t>
            </a:fld>
            <a:endParaRPr lang="bg-BG" dirty="0"/>
          </a:p>
        </p:txBody>
      </p:sp>
    </p:spTree>
    <p:extLst>
      <p:ext uri="{BB962C8B-B14F-4D97-AF65-F5344CB8AC3E}">
        <p14:creationId xmlns:p14="http://schemas.microsoft.com/office/powerpoint/2010/main" val="16465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023036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6442210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2742555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41810792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9525971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4324357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2371954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2044386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6883841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3588347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31.3.2017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980193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1A6AA-AF5E-4D83-9AE2-4BCDDB0639A5}" type="datetimeFigureOut">
              <a:rPr lang="bg-BG" smtClean="0"/>
              <a:pPr/>
              <a:t>31.3.2017 г.</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67FD-0B61-4523-BE19-F4BAFACF7920}" type="slidenum">
              <a:rPr lang="bg-BG" smtClean="0"/>
              <a:pPr/>
              <a:t>‹#›</a:t>
            </a:fld>
            <a:endParaRPr lang="bg-BG" dirty="0"/>
          </a:p>
        </p:txBody>
      </p:sp>
    </p:spTree>
    <p:extLst>
      <p:ext uri="{BB962C8B-B14F-4D97-AF65-F5344CB8AC3E}">
        <p14:creationId xmlns:p14="http://schemas.microsoft.com/office/powerpoint/2010/main" val="109553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IDelchev@mrrb.government.bg"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265583"/>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772816"/>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Blue Abstract Backgrounds Free Online Wallpapers For Cell Phones Wallpaper"/>
          <p:cNvSpPr>
            <a:spLocks noChangeAspect="1" noChangeArrowheads="1"/>
          </p:cNvSpPr>
          <p:nvPr/>
        </p:nvSpPr>
        <p:spPr bwMode="auto">
          <a:xfrm>
            <a:off x="993046" y="11774"/>
            <a:ext cx="27865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dirty="0"/>
          </a:p>
        </p:txBody>
      </p:sp>
      <p:sp>
        <p:nvSpPr>
          <p:cNvPr id="9" name="Round Diagonal Corner Rectangle 8"/>
          <p:cNvSpPr/>
          <p:nvPr/>
        </p:nvSpPr>
        <p:spPr>
          <a:xfrm>
            <a:off x="5220072" y="6093296"/>
            <a:ext cx="3384376" cy="648072"/>
          </a:xfrm>
          <a:prstGeom prst="round2DiagRect">
            <a:avLst/>
          </a:prstGeom>
          <a:ln>
            <a:solidFill>
              <a:srgbClr val="002060"/>
            </a:solidFill>
          </a:ln>
        </p:spPr>
        <p:style>
          <a:lnRef idx="2">
            <a:schemeClr val="accent3"/>
          </a:lnRef>
          <a:fillRef idx="1">
            <a:schemeClr val="lt1"/>
          </a:fillRef>
          <a:effectRef idx="0">
            <a:schemeClr val="accent3"/>
          </a:effectRef>
          <a:fontRef idx="minor">
            <a:schemeClr val="dk1"/>
          </a:fontRef>
        </p:style>
        <p:txBody>
          <a:bodyPr rtlCol="0" anchor="ctr">
            <a:sp3d extrusionH="57150">
              <a:bevelT w="38100" h="38100"/>
            </a:sp3d>
          </a:bodyPr>
          <a:lstStyle/>
          <a:p>
            <a:pPr algn="r" fontAlgn="auto">
              <a:spcBef>
                <a:spcPts val="0"/>
              </a:spcBef>
              <a:spcAft>
                <a:spcPts val="0"/>
              </a:spcAft>
              <a:defRPr/>
            </a:pPr>
            <a:r>
              <a:rPr lang="bg-BG" sz="1600" b="1" dirty="0" smtClean="0">
                <a:solidFill>
                  <a:srgbClr val="003296"/>
                </a:solidFill>
                <a:latin typeface="Trebuchet MS" panose="020B0603020202020204" pitchFamily="34" charset="0"/>
                <a:cs typeface="Arial" pitchFamily="34" charset="0"/>
              </a:rPr>
              <a:t>Хасково</a:t>
            </a:r>
            <a:r>
              <a:rPr lang="en-US" sz="1600" b="1" dirty="0" smtClean="0">
                <a:solidFill>
                  <a:srgbClr val="003296"/>
                </a:solidFill>
                <a:latin typeface="Trebuchet MS" panose="020B0603020202020204" pitchFamily="34" charset="0"/>
                <a:cs typeface="Arial" pitchFamily="34" charset="0"/>
              </a:rPr>
              <a:t>, </a:t>
            </a:r>
            <a:r>
              <a:rPr lang="bg-BG" sz="1600" b="1" dirty="0" smtClean="0">
                <a:solidFill>
                  <a:srgbClr val="003296"/>
                </a:solidFill>
                <a:latin typeface="Trebuchet MS" panose="020B0603020202020204" pitchFamily="34" charset="0"/>
                <a:cs typeface="Arial" pitchFamily="34" charset="0"/>
              </a:rPr>
              <a:t>29 март 2017 </a:t>
            </a:r>
            <a:endParaRPr lang="en-US" sz="1600" b="1" dirty="0">
              <a:solidFill>
                <a:srgbClr val="003296"/>
              </a:solidFill>
              <a:latin typeface="Trebuchet MS" panose="020B0603020202020204" pitchFamily="34" charset="0"/>
              <a:cs typeface="Arial" pitchFamily="34" charset="0"/>
            </a:endParaRPr>
          </a:p>
          <a:p>
            <a:pPr algn="r" fontAlgn="auto">
              <a:spcBef>
                <a:spcPts val="0"/>
              </a:spcBef>
              <a:spcAft>
                <a:spcPts val="0"/>
              </a:spcAft>
              <a:defRPr/>
            </a:pPr>
            <a:r>
              <a:rPr lang="bg-BG" sz="1200" b="1" dirty="0">
                <a:solidFill>
                  <a:srgbClr val="003296"/>
                </a:solidFill>
                <a:latin typeface="Trebuchet MS" panose="020B0603020202020204" pitchFamily="34" charset="0"/>
              </a:rPr>
              <a:t>ОБУЧЕНИЕ „ИЗПЪЛНЕНИЕ НА ПРОЕКТИ</a:t>
            </a:r>
            <a:r>
              <a:rPr lang="bg-BG" sz="1200" b="1" dirty="0">
                <a:solidFill>
                  <a:srgbClr val="002060"/>
                </a:solidFill>
                <a:latin typeface="Trebuchet MS" panose="020B0603020202020204" pitchFamily="34" charset="0"/>
              </a:rPr>
              <a:t>“ </a:t>
            </a:r>
            <a:endParaRPr lang="bg-BG" sz="1200" b="1" dirty="0" smtClean="0">
              <a:solidFill>
                <a:srgbClr val="002060"/>
              </a:solidFill>
              <a:latin typeface="Trebuchet MS" panose="020B0603020202020204" pitchFamily="34" charset="0"/>
              <a:cs typeface="Arial" pitchFamily="34" charset="0"/>
            </a:endParaRPr>
          </a:p>
        </p:txBody>
      </p:sp>
      <p:sp>
        <p:nvSpPr>
          <p:cNvPr id="10" name="Rectangle 9"/>
          <p:cNvSpPr/>
          <p:nvPr/>
        </p:nvSpPr>
        <p:spPr>
          <a:xfrm>
            <a:off x="251518" y="2276872"/>
            <a:ext cx="8321675" cy="2800767"/>
          </a:xfrm>
          <a:prstGeom prst="rect">
            <a:avLst/>
          </a:prstGeom>
        </p:spPr>
        <p:txBody>
          <a:bodyPr wrap="square">
            <a:spAutoFit/>
          </a:bodyPr>
          <a:lstStyle/>
          <a:p>
            <a:pPr algn="r"/>
            <a:r>
              <a:rPr lang="bg-BG" sz="4400" dirty="0" smtClean="0"/>
              <a:t> </a:t>
            </a:r>
            <a:r>
              <a:rPr lang="bg-BG" sz="4400" b="1" dirty="0">
                <a:solidFill>
                  <a:schemeClr val="bg1"/>
                </a:solidFill>
              </a:rPr>
              <a:t>МОЪВЕДДУЛ </a:t>
            </a:r>
            <a:r>
              <a:rPr lang="en-US" sz="4400" b="1" dirty="0" smtClean="0">
                <a:solidFill>
                  <a:schemeClr val="bg1"/>
                </a:solidFill>
              </a:rPr>
              <a:t>2.1</a:t>
            </a:r>
            <a:r>
              <a:rPr lang="bg-BG" sz="4400" b="1" dirty="0" smtClean="0">
                <a:solidFill>
                  <a:schemeClr val="bg1"/>
                </a:solidFill>
              </a:rPr>
              <a:t> </a:t>
            </a:r>
            <a:r>
              <a:rPr lang="ru-RU" sz="4400" b="1" cap="all" dirty="0" smtClean="0">
                <a:solidFill>
                  <a:srgbClr val="003296"/>
                </a:solidFill>
              </a:rPr>
              <a:t>Модул</a:t>
            </a:r>
            <a:r>
              <a:rPr lang="ru-RU" sz="4400" b="1" dirty="0" smtClean="0">
                <a:solidFill>
                  <a:srgbClr val="003296"/>
                </a:solidFill>
              </a:rPr>
              <a:t> 2.5</a:t>
            </a:r>
            <a:r>
              <a:rPr lang="en-US" sz="4400" b="1" dirty="0" smtClean="0">
                <a:solidFill>
                  <a:srgbClr val="003296"/>
                </a:solidFill>
              </a:rPr>
              <a:t> </a:t>
            </a:r>
          </a:p>
          <a:p>
            <a:pPr algn="r"/>
            <a:r>
              <a:rPr lang="bg-BG" sz="4400" b="1" dirty="0" smtClean="0">
                <a:solidFill>
                  <a:srgbClr val="003296"/>
                </a:solidFill>
              </a:rPr>
              <a:t>Промени в договорите по време на изпълнение на проекта и държавни помощи</a:t>
            </a:r>
            <a:endParaRPr lang="bg-BG" sz="4400" b="1" dirty="0">
              <a:solidFill>
                <a:srgbClr val="003296"/>
              </a:solidFill>
            </a:endParaRPr>
          </a:p>
        </p:txBody>
      </p:sp>
      <p:sp>
        <p:nvSpPr>
          <p:cNvPr id="15" name="Shape 19"/>
          <p:cNvSpPr txBox="1">
            <a:spLocks/>
          </p:cNvSpPr>
          <p:nvPr/>
        </p:nvSpPr>
        <p:spPr>
          <a:xfrm>
            <a:off x="107504" y="3006244"/>
            <a:ext cx="9152554" cy="2304256"/>
          </a:xfrm>
          <a:prstGeom prst="rect">
            <a:avLst/>
          </a:prstGeom>
        </p:spPr>
        <p:txBody>
          <a:bodyPr vert="horz" lIns="91440" tIns="45700" rIns="91440" bIns="4570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endParaRPr lang="bg-BG" altLang="bg-BG" dirty="0">
              <a:solidFill>
                <a:srgbClr val="002060"/>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19" y="206276"/>
            <a:ext cx="83216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37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165304"/>
            <a:ext cx="9152554" cy="7209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4127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1" y="1700808"/>
            <a:ext cx="8553346" cy="4896544"/>
          </a:xfrm>
          <a:prstGeom prst="rect">
            <a:avLst/>
          </a:prstGeom>
        </p:spPr>
        <p:txBody>
          <a:bodyPr wrap="square">
            <a:noAutofit/>
          </a:bodyPr>
          <a:lstStyle/>
          <a:p>
            <a:pPr algn="just">
              <a:lnSpc>
                <a:spcPct val="150000"/>
              </a:lnSpc>
              <a:spcAft>
                <a:spcPts val="600"/>
              </a:spcAft>
            </a:pPr>
            <a:endParaRPr lang="bg-BG" sz="2000" dirty="0" smtClean="0">
              <a:solidFill>
                <a:srgbClr val="003296"/>
              </a:solidFill>
              <a:cs typeface="Arial" panose="020B0604020202020204" pitchFamily="34" charset="0"/>
            </a:endParaRPr>
          </a:p>
        </p:txBody>
      </p:sp>
      <p:sp>
        <p:nvSpPr>
          <p:cNvPr id="8" name="Rectangle 7"/>
          <p:cNvSpPr/>
          <p:nvPr/>
        </p:nvSpPr>
        <p:spPr>
          <a:xfrm>
            <a:off x="251521" y="1412775"/>
            <a:ext cx="8553346" cy="5184577"/>
          </a:xfrm>
          <a:prstGeom prst="rect">
            <a:avLst/>
          </a:prstGeom>
        </p:spPr>
        <p:txBody>
          <a:bodyPr>
            <a:normAutofit/>
          </a:bodyPr>
          <a:lstStyle/>
          <a:p>
            <a:endParaRPr lang="bg-BG" dirty="0"/>
          </a:p>
        </p:txBody>
      </p:sp>
      <p:sp>
        <p:nvSpPr>
          <p:cNvPr id="3" name="Rectangle 2"/>
          <p:cNvSpPr/>
          <p:nvPr/>
        </p:nvSpPr>
        <p:spPr>
          <a:xfrm>
            <a:off x="251521" y="1124744"/>
            <a:ext cx="8553346" cy="5472607"/>
          </a:xfrm>
          <a:prstGeom prst="rect">
            <a:avLst/>
          </a:prstGeom>
        </p:spPr>
        <p:txBody>
          <a:bodyPr>
            <a:normAutofit/>
          </a:bodyPr>
          <a:lstStyle/>
          <a:p>
            <a:endParaRPr lang="ru-RU" dirty="0"/>
          </a:p>
        </p:txBody>
      </p:sp>
      <p:sp>
        <p:nvSpPr>
          <p:cNvPr id="11" name="Rectangle 10"/>
          <p:cNvSpPr/>
          <p:nvPr/>
        </p:nvSpPr>
        <p:spPr>
          <a:xfrm>
            <a:off x="323527" y="2348880"/>
            <a:ext cx="8481339" cy="769441"/>
          </a:xfrm>
          <a:prstGeom prst="rect">
            <a:avLst/>
          </a:prstGeom>
        </p:spPr>
        <p:txBody>
          <a:bodyPr wrap="square">
            <a:spAutoFit/>
          </a:bodyPr>
          <a:lstStyle/>
          <a:p>
            <a:pPr algn="ctr"/>
            <a:r>
              <a:rPr lang="bg-BG" sz="4400" b="1" dirty="0" smtClean="0">
                <a:solidFill>
                  <a:srgbClr val="003296"/>
                </a:solidFill>
                <a:latin typeface="Trebuchet MS" panose="020B0603020202020204" pitchFamily="34" charset="0"/>
                <a:ea typeface="+mj-ea"/>
                <a:cs typeface="Arial" panose="020B0604020202020204" pitchFamily="34" charset="0"/>
                <a:sym typeface="Arial" charset="0"/>
              </a:rPr>
              <a:t>БЛАГОДАРЯ ЗА ВНИМАНИЕТО!</a:t>
            </a:r>
            <a:endParaRPr lang="bg-BG" sz="4400" b="1" dirty="0">
              <a:solidFill>
                <a:srgbClr val="003296"/>
              </a:solidFill>
              <a:latin typeface="Trebuchet MS" panose="020B0603020202020204" pitchFamily="34" charset="0"/>
              <a:ea typeface="+mj-ea"/>
              <a:cs typeface="Arial" panose="020B0604020202020204" pitchFamily="34" charset="0"/>
              <a:sym typeface="Arial" charset="0"/>
            </a:endParaRPr>
          </a:p>
        </p:txBody>
      </p:sp>
      <p:sp>
        <p:nvSpPr>
          <p:cNvPr id="12" name="Rectangle 2"/>
          <p:cNvSpPr>
            <a:spLocks noChangeArrowheads="1"/>
          </p:cNvSpPr>
          <p:nvPr/>
        </p:nvSpPr>
        <p:spPr bwMode="auto">
          <a:xfrm>
            <a:off x="5148063" y="3780734"/>
            <a:ext cx="3450679" cy="1231106"/>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spcBef>
                <a:spcPts val="600"/>
              </a:spcBef>
              <a:spcAft>
                <a:spcPts val="600"/>
              </a:spcAft>
              <a:buFontTx/>
              <a:buNone/>
            </a:pPr>
            <a:r>
              <a:rPr lang="en-US" altLang="bg-BG" sz="1600" dirty="0">
                <a:solidFill>
                  <a:srgbClr val="003296"/>
                </a:solidFill>
                <a:latin typeface="+mj-lt"/>
              </a:rPr>
              <a:t> </a:t>
            </a:r>
            <a:r>
              <a:rPr lang="bg-BG" sz="1800" dirty="0" smtClean="0">
                <a:solidFill>
                  <a:srgbClr val="003296"/>
                </a:solidFill>
                <a:latin typeface="+mj-lt"/>
              </a:rPr>
              <a:t>Иван Делчев Ръководител на </a:t>
            </a:r>
          </a:p>
          <a:p>
            <a:pPr algn="r">
              <a:spcBef>
                <a:spcPts val="600"/>
              </a:spcBef>
              <a:spcAft>
                <a:spcPts val="600"/>
              </a:spcAft>
              <a:buFontTx/>
              <a:buNone/>
            </a:pPr>
            <a:r>
              <a:rPr lang="bg-BG" sz="1800" dirty="0" smtClean="0">
                <a:solidFill>
                  <a:srgbClr val="003296"/>
                </a:solidFill>
                <a:latin typeface="+mj-lt"/>
              </a:rPr>
              <a:t>Съвместния секретариат</a:t>
            </a:r>
          </a:p>
          <a:p>
            <a:pPr algn="r">
              <a:spcBef>
                <a:spcPts val="600"/>
              </a:spcBef>
              <a:spcAft>
                <a:spcPts val="600"/>
              </a:spcAft>
              <a:buFontTx/>
              <a:buNone/>
            </a:pPr>
            <a:r>
              <a:rPr lang="en-US" altLang="bg-BG" sz="1800" b="1" dirty="0" smtClean="0">
                <a:solidFill>
                  <a:srgbClr val="003296"/>
                </a:solidFill>
                <a:latin typeface="+mj-lt"/>
                <a:cs typeface="Tahoma" pitchFamily="34" charset="0"/>
                <a:hlinkClick r:id="rId6"/>
              </a:rPr>
              <a:t>IDelchev@mrrb.government.bg</a:t>
            </a:r>
            <a:endParaRPr lang="en-US" altLang="bg-BG" sz="1800" b="1" dirty="0" smtClean="0">
              <a:solidFill>
                <a:srgbClr val="003296"/>
              </a:solidFill>
              <a:latin typeface="+mj-lt"/>
              <a:cs typeface="Tahoma" pitchFamily="34" charset="0"/>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7277" y="5813115"/>
            <a:ext cx="31511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440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0336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7" y="273010"/>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808312" cy="8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75856" y="116633"/>
            <a:ext cx="4536504" cy="829484"/>
          </a:xfrm>
          <a:prstGeom prst="rect">
            <a:avLst/>
          </a:prstGeom>
          <a:noFill/>
        </p:spPr>
        <p:txBody>
          <a:bodyPr wrap="square" rtlCol="0">
            <a:noAutofit/>
          </a:bodyPr>
          <a:lstStyle/>
          <a:p>
            <a:pPr algn="ctr"/>
            <a:r>
              <a:rPr lang="ru-RU" sz="2000" b="1" dirty="0">
                <a:solidFill>
                  <a:srgbClr val="003296"/>
                </a:solidFill>
              </a:rPr>
              <a:t>ПРОМЯНА НА ДОГОВОРА </a:t>
            </a:r>
            <a:endParaRPr lang="en-US" sz="2000" b="1" dirty="0" smtClean="0">
              <a:solidFill>
                <a:srgbClr val="003296"/>
              </a:solidFill>
            </a:endParaRPr>
          </a:p>
          <a:p>
            <a:pPr algn="ctr"/>
            <a:r>
              <a:rPr lang="ru-RU" sz="2000" b="1" dirty="0" smtClean="0">
                <a:solidFill>
                  <a:srgbClr val="003296"/>
                </a:solidFill>
              </a:rPr>
              <a:t>ОБЩИ </a:t>
            </a:r>
            <a:r>
              <a:rPr lang="ru-RU" sz="2000" b="1" dirty="0">
                <a:solidFill>
                  <a:srgbClr val="003296"/>
                </a:solidFill>
              </a:rPr>
              <a:t>ПРАВИЛА </a:t>
            </a:r>
          </a:p>
        </p:txBody>
      </p:sp>
      <p:pic>
        <p:nvPicPr>
          <p:cNvPr id="10"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251520" y="1017901"/>
            <a:ext cx="8539294" cy="53634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itchFamily="2" charset="2"/>
              <a:buChar char="q"/>
            </a:pPr>
            <a:r>
              <a:rPr lang="bg-BG" altLang="bg-BG" sz="1700" dirty="0" smtClean="0">
                <a:solidFill>
                  <a:srgbClr val="003296"/>
                </a:solidFill>
              </a:rPr>
              <a:t>Правилата са регламентирани в договора за субсидия и Наръчника за изпълнение на проекти.</a:t>
            </a:r>
          </a:p>
          <a:p>
            <a:pPr algn="just">
              <a:spcBef>
                <a:spcPts val="600"/>
              </a:spcBef>
              <a:spcAft>
                <a:spcPts val="600"/>
              </a:spcAft>
              <a:buFont typeface="Wingdings" pitchFamily="2" charset="2"/>
              <a:buChar char="q"/>
            </a:pPr>
            <a:r>
              <a:rPr lang="bg-BG" altLang="bg-BG" sz="1700" dirty="0" smtClean="0">
                <a:solidFill>
                  <a:srgbClr val="003296"/>
                </a:solidFill>
              </a:rPr>
              <a:t>Според органа и режима на одобрение промените биват:</a:t>
            </a: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С одобрение от СКН;</a:t>
            </a: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С одобрение или с уведомяване на УО;</a:t>
            </a: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С предварително уведомление и </a:t>
            </a:r>
            <a:r>
              <a:rPr lang="bg-BG" altLang="bg-BG" sz="1700" dirty="0" err="1" smtClean="0">
                <a:solidFill>
                  <a:srgbClr val="003296"/>
                </a:solidFill>
              </a:rPr>
              <a:t>последващо</a:t>
            </a:r>
            <a:r>
              <a:rPr lang="bg-BG" altLang="bg-BG" sz="1700" dirty="0" smtClean="0">
                <a:solidFill>
                  <a:srgbClr val="003296"/>
                </a:solidFill>
              </a:rPr>
              <a:t> одобрение от СС.</a:t>
            </a:r>
          </a:p>
          <a:p>
            <a:pPr algn="just">
              <a:spcBef>
                <a:spcPts val="600"/>
              </a:spcBef>
              <a:spcAft>
                <a:spcPts val="600"/>
              </a:spcAft>
              <a:buFont typeface="Wingdings" pitchFamily="2" charset="2"/>
              <a:buChar char="q"/>
            </a:pPr>
            <a:r>
              <a:rPr lang="bg-BG" altLang="bg-BG" sz="1700" dirty="0" smtClean="0">
                <a:solidFill>
                  <a:srgbClr val="003296"/>
                </a:solidFill>
              </a:rPr>
              <a:t>Обикновено промените са обосновани, одобрени от СКН и са предмет на допълнително споразумение. В някои конкретни случаи, промените се извършват след предварително одобрение от УО, или с писмено уведомяване на УО, без допълнително споразумение. Допълнителното споразумение влиза в сила в деня на регистрацията му в деловодната система на УО.</a:t>
            </a:r>
          </a:p>
          <a:p>
            <a:pPr algn="just">
              <a:spcBef>
                <a:spcPts val="600"/>
              </a:spcBef>
              <a:spcAft>
                <a:spcPts val="600"/>
              </a:spcAft>
              <a:buFont typeface="Wingdings" pitchFamily="2" charset="2"/>
              <a:buChar char="q"/>
            </a:pPr>
            <a:r>
              <a:rPr lang="bg-BG" altLang="bg-BG" sz="1700" dirty="0" smtClean="0">
                <a:solidFill>
                  <a:srgbClr val="003296"/>
                </a:solidFill>
              </a:rPr>
              <a:t>Промените в договора не могат да водят до увеличаване размера на отпуснатата субсидия!</a:t>
            </a:r>
            <a:r>
              <a:rPr lang="bg-BG" altLang="bg-BG" sz="1700" dirty="0" smtClean="0"/>
              <a:t> </a:t>
            </a:r>
          </a:p>
          <a:p>
            <a:pPr algn="just">
              <a:spcBef>
                <a:spcPts val="600"/>
              </a:spcBef>
              <a:spcAft>
                <a:spcPts val="600"/>
              </a:spcAft>
              <a:buFont typeface="Wingdings" pitchFamily="2" charset="2"/>
              <a:buChar char="q"/>
            </a:pPr>
            <a:r>
              <a:rPr lang="bg-BG" altLang="bg-BG" sz="1700" dirty="0" smtClean="0">
                <a:solidFill>
                  <a:srgbClr val="003296"/>
                </a:solidFill>
              </a:rPr>
              <a:t>ВП подава искането за промяна (с приложени подкрепящи документи) по електронен път чрез </a:t>
            </a:r>
            <a:r>
              <a:rPr lang="bg-BG" altLang="bg-BG" sz="1700" dirty="0" err="1" smtClean="0">
                <a:solidFill>
                  <a:srgbClr val="003296"/>
                </a:solidFill>
              </a:rPr>
              <a:t>Бенефициентския</a:t>
            </a:r>
            <a:r>
              <a:rPr lang="bg-BG" altLang="bg-BG" sz="1700" dirty="0" smtClean="0">
                <a:solidFill>
                  <a:srgbClr val="003296"/>
                </a:solidFill>
              </a:rPr>
              <a:t> портал, минимум 30 календарни дни преди изменението да влезе в сила и поне 60 дни преди крайния срок на договора. </a:t>
            </a:r>
            <a:endParaRPr lang="bg-BG" altLang="bg-BG" sz="1700" dirty="0">
              <a:solidFill>
                <a:srgbClr val="003296"/>
              </a:solidFill>
            </a:endParaRPr>
          </a:p>
        </p:txBody>
      </p:sp>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575925"/>
            <a:ext cx="9152554" cy="3103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275856" y="116633"/>
            <a:ext cx="4536504" cy="829484"/>
          </a:xfrm>
          <a:prstGeom prst="rect">
            <a:avLst/>
          </a:prstGeom>
          <a:noFill/>
        </p:spPr>
        <p:txBody>
          <a:bodyPr wrap="square" rtlCol="0">
            <a:noAutofit/>
          </a:bodyPr>
          <a:lstStyle/>
          <a:p>
            <a:pPr algn="ctr"/>
            <a:r>
              <a:rPr lang="ru-RU" sz="2000" b="1" cap="all" dirty="0">
                <a:solidFill>
                  <a:srgbClr val="003296"/>
                </a:solidFill>
              </a:rPr>
              <a:t>ПРОМЯНА НА ДОГОВОРА </a:t>
            </a:r>
            <a:endParaRPr lang="ru-RU" sz="2000" b="1" cap="all" dirty="0" smtClean="0">
              <a:solidFill>
                <a:srgbClr val="003296"/>
              </a:solidFill>
            </a:endParaRPr>
          </a:p>
          <a:p>
            <a:pPr algn="ctr"/>
            <a:r>
              <a:rPr lang="ru-RU" sz="2000" b="1" cap="all" dirty="0" smtClean="0">
                <a:solidFill>
                  <a:srgbClr val="003296"/>
                </a:solidFill>
              </a:rPr>
              <a:t>ВИДОВЕ </a:t>
            </a:r>
            <a:r>
              <a:rPr lang="ru-RU" sz="2000" b="1" cap="all" dirty="0">
                <a:solidFill>
                  <a:srgbClr val="003296"/>
                </a:solidFill>
              </a:rPr>
              <a:t>И ПРОЦЕДУРИ</a:t>
            </a:r>
          </a:p>
        </p:txBody>
      </p:sp>
      <p:sp>
        <p:nvSpPr>
          <p:cNvPr id="10" name="Rectangle 3"/>
          <p:cNvSpPr txBox="1">
            <a:spLocks noChangeArrowheads="1"/>
          </p:cNvSpPr>
          <p:nvPr/>
        </p:nvSpPr>
        <p:spPr>
          <a:xfrm>
            <a:off x="380999" y="1033683"/>
            <a:ext cx="8409815" cy="55422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anose="05000000000000000000" pitchFamily="2" charset="2"/>
              <a:buChar char="q"/>
            </a:pPr>
            <a:r>
              <a:rPr lang="bg-BG" altLang="bg-BG" sz="1700" b="1" cap="all" dirty="0" smtClean="0">
                <a:solidFill>
                  <a:srgbClr val="003296"/>
                </a:solidFill>
              </a:rPr>
              <a:t>Промяна в партньорството </a:t>
            </a:r>
          </a:p>
          <a:p>
            <a:pPr algn="just">
              <a:spcBef>
                <a:spcPts val="600"/>
              </a:spcBef>
              <a:spcAft>
                <a:spcPts val="600"/>
              </a:spcAft>
              <a:buFont typeface="Wingdings" panose="05000000000000000000" pitchFamily="2" charset="2"/>
              <a:buChar char="§"/>
            </a:pPr>
            <a:r>
              <a:rPr lang="bg-BG" altLang="bg-BG" sz="1700" dirty="0" smtClean="0">
                <a:solidFill>
                  <a:srgbClr val="003296"/>
                </a:solidFill>
              </a:rPr>
              <a:t> Винаги се изисква </a:t>
            </a:r>
            <a:r>
              <a:rPr lang="bg-BG" altLang="bg-BG" sz="1700" b="1" dirty="0" smtClean="0">
                <a:solidFill>
                  <a:srgbClr val="003296"/>
                </a:solidFill>
              </a:rPr>
              <a:t>одобрение от СКН </a:t>
            </a:r>
            <a:r>
              <a:rPr lang="bg-BG" altLang="bg-BG" sz="1700" dirty="0" smtClean="0">
                <a:solidFill>
                  <a:srgbClr val="003296"/>
                </a:solidFill>
              </a:rPr>
              <a:t>и подписване на допълнително споразумение към договора. </a:t>
            </a: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Не се разрешава смяна на партньора, който е собственик (владелец) на обекта на инвестиция при инвестиционни проекти. </a:t>
            </a: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Смяна на ВП е сериозна и съществена промяна и се осъществява с подписване на нов договор за субсидия. Новият ВП остава отговорен за цялостното изпълнение на целите и резултатите в договора и формуляра за кандидатстване. </a:t>
            </a:r>
          </a:p>
          <a:p>
            <a:pPr algn="just">
              <a:spcBef>
                <a:spcPts val="600"/>
              </a:spcBef>
              <a:spcAft>
                <a:spcPts val="600"/>
              </a:spcAft>
              <a:buFont typeface="Wingdings" panose="05000000000000000000" pitchFamily="2" charset="2"/>
              <a:buChar char="q"/>
            </a:pPr>
            <a:r>
              <a:rPr lang="bg-BG" altLang="bg-BG" sz="1700" b="1" cap="all" dirty="0" smtClean="0">
                <a:solidFill>
                  <a:srgbClr val="003296"/>
                </a:solidFill>
              </a:rPr>
              <a:t>Удължаване на срока на изпълнение</a:t>
            </a:r>
          </a:p>
          <a:p>
            <a:pPr algn="just">
              <a:spcBef>
                <a:spcPts val="600"/>
              </a:spcBef>
              <a:spcAft>
                <a:spcPts val="600"/>
              </a:spcAft>
              <a:buFont typeface="Wingdings" panose="05000000000000000000" pitchFamily="2" charset="2"/>
              <a:buChar char="§"/>
            </a:pPr>
            <a:r>
              <a:rPr lang="bg-BG" altLang="bg-BG" sz="1700" dirty="0" smtClean="0">
                <a:solidFill>
                  <a:srgbClr val="003296"/>
                </a:solidFill>
              </a:rPr>
              <a:t> Винаги се изисква </a:t>
            </a:r>
            <a:r>
              <a:rPr lang="bg-BG" altLang="bg-BG" sz="1700" b="1" dirty="0" smtClean="0">
                <a:solidFill>
                  <a:srgbClr val="003296"/>
                </a:solidFill>
              </a:rPr>
              <a:t>одобрение от СКН </a:t>
            </a:r>
            <a:r>
              <a:rPr lang="bg-BG" altLang="bg-BG" sz="1700" dirty="0" smtClean="0">
                <a:solidFill>
                  <a:srgbClr val="003296"/>
                </a:solidFill>
              </a:rPr>
              <a:t>и подписване на допълнително споразумение към договора.</a:t>
            </a:r>
          </a:p>
          <a:p>
            <a:pPr algn="just">
              <a:spcBef>
                <a:spcPts val="600"/>
              </a:spcBef>
              <a:spcAft>
                <a:spcPts val="600"/>
              </a:spcAft>
              <a:buFont typeface="Wingdings" panose="05000000000000000000" pitchFamily="2" charset="2"/>
              <a:buChar char="§"/>
            </a:pPr>
            <a:r>
              <a:rPr lang="bg-BG" altLang="bg-BG" sz="1700" dirty="0" smtClean="0">
                <a:solidFill>
                  <a:srgbClr val="003296"/>
                </a:solidFill>
              </a:rPr>
              <a:t> Към искането за промяна ВП прилага и актуализиран формуляр за кандидатстване с изменен времеви график.</a:t>
            </a: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Удължаване на срока на договора може да бъде одобрено само веднъж по време на изпълнение на договора. Не се допуска удължаване на срока, превишаващо максималната продължителност за съответната специфична цел, определена в правилата за кандидатстване. </a:t>
            </a:r>
          </a:p>
        </p:txBody>
      </p:sp>
    </p:spTree>
    <p:extLst>
      <p:ext uri="{BB962C8B-B14F-4D97-AF65-F5344CB8AC3E}">
        <p14:creationId xmlns:p14="http://schemas.microsoft.com/office/powerpoint/2010/main" val="864289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txBox="1">
            <a:spLocks noChangeArrowheads="1"/>
          </p:cNvSpPr>
          <p:nvPr/>
        </p:nvSpPr>
        <p:spPr>
          <a:xfrm>
            <a:off x="381000" y="1033684"/>
            <a:ext cx="8229600" cy="582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Aft>
                <a:spcPct val="20000"/>
              </a:spcAft>
              <a:buNone/>
            </a:pPr>
            <a:endParaRPr lang="ru-RU" altLang="bg-BG" sz="1700" dirty="0">
              <a:solidFill>
                <a:srgbClr val="003296"/>
              </a:solidFill>
            </a:endParaRPr>
          </a:p>
          <a:p>
            <a:pPr marL="0" indent="0" algn="just">
              <a:lnSpc>
                <a:spcPct val="110000"/>
              </a:lnSpc>
              <a:spcAft>
                <a:spcPct val="20000"/>
              </a:spcAft>
            </a:pPr>
            <a:endParaRPr lang="ru-RU" altLang="bg-BG" sz="1700" dirty="0">
              <a:solidFill>
                <a:srgbClr val="003296"/>
              </a:solidFill>
            </a:endParaRPr>
          </a:p>
          <a:p>
            <a:pPr>
              <a:lnSpc>
                <a:spcPct val="80000"/>
              </a:lnSpc>
              <a:buFontTx/>
              <a:buNone/>
            </a:pPr>
            <a:endParaRPr lang="bg-BG" altLang="bg-BG" sz="1400" b="1" dirty="0" smtClean="0"/>
          </a:p>
        </p:txBody>
      </p:sp>
      <p:sp>
        <p:nvSpPr>
          <p:cNvPr id="8" name="TextBox 7"/>
          <p:cNvSpPr txBox="1"/>
          <p:nvPr/>
        </p:nvSpPr>
        <p:spPr>
          <a:xfrm>
            <a:off x="3275856" y="116633"/>
            <a:ext cx="4536504" cy="829484"/>
          </a:xfrm>
          <a:prstGeom prst="rect">
            <a:avLst/>
          </a:prstGeom>
          <a:noFill/>
        </p:spPr>
        <p:txBody>
          <a:bodyPr wrap="square" rtlCol="0">
            <a:noAutofit/>
          </a:bodyPr>
          <a:lstStyle/>
          <a:p>
            <a:pPr algn="ctr"/>
            <a:r>
              <a:rPr lang="ru-RU" sz="2000" b="1" cap="all" dirty="0">
                <a:solidFill>
                  <a:srgbClr val="003296"/>
                </a:solidFill>
              </a:rPr>
              <a:t>Бюджетни промени</a:t>
            </a:r>
          </a:p>
          <a:p>
            <a:pPr algn="ctr"/>
            <a:r>
              <a:rPr lang="ru-RU" sz="2000" b="1" cap="all" dirty="0" smtClean="0">
                <a:solidFill>
                  <a:srgbClr val="003296"/>
                </a:solidFill>
              </a:rPr>
              <a:t>ВИДОВЕ </a:t>
            </a:r>
            <a:r>
              <a:rPr lang="ru-RU" sz="2000" b="1" cap="all" dirty="0">
                <a:solidFill>
                  <a:srgbClr val="003296"/>
                </a:solidFill>
              </a:rPr>
              <a:t>И ПРОЦЕДУРИ</a:t>
            </a:r>
          </a:p>
        </p:txBody>
      </p:sp>
      <p:sp>
        <p:nvSpPr>
          <p:cNvPr id="11" name="Rectangle 3"/>
          <p:cNvSpPr txBox="1">
            <a:spLocks noChangeArrowheads="1"/>
          </p:cNvSpPr>
          <p:nvPr/>
        </p:nvSpPr>
        <p:spPr>
          <a:xfrm>
            <a:off x="226152" y="1128004"/>
            <a:ext cx="8539295" cy="56356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anose="05000000000000000000" pitchFamily="2" charset="2"/>
              <a:buChar char="q"/>
            </a:pPr>
            <a:r>
              <a:rPr lang="bg-BG" altLang="bg-BG" sz="1700" b="1" cap="all" dirty="0" smtClean="0">
                <a:solidFill>
                  <a:srgbClr val="003296"/>
                </a:solidFill>
              </a:rPr>
              <a:t>преразпределение на средства между партньорите </a:t>
            </a:r>
          </a:p>
          <a:p>
            <a:pPr lvl="1" algn="just">
              <a:spcBef>
                <a:spcPts val="600"/>
              </a:spcBef>
              <a:spcAft>
                <a:spcPts val="600"/>
              </a:spcAft>
              <a:buFont typeface="Wingdings" panose="05000000000000000000" pitchFamily="2" charset="2"/>
              <a:buChar char="§"/>
            </a:pPr>
            <a:r>
              <a:rPr lang="bg-BG" altLang="bg-BG" sz="1700" b="1" dirty="0" smtClean="0">
                <a:solidFill>
                  <a:srgbClr val="003296"/>
                </a:solidFill>
              </a:rPr>
              <a:t>одобрение от СКН </a:t>
            </a:r>
            <a:r>
              <a:rPr lang="bg-BG" altLang="bg-BG" sz="1700" dirty="0" smtClean="0">
                <a:solidFill>
                  <a:srgbClr val="003296"/>
                </a:solidFill>
              </a:rPr>
              <a:t>и допълнително споразумение. </a:t>
            </a:r>
          </a:p>
          <a:p>
            <a:pPr lvl="1" algn="just">
              <a:spcBef>
                <a:spcPts val="600"/>
              </a:spcBef>
              <a:spcAft>
                <a:spcPts val="600"/>
              </a:spcAft>
              <a:buFont typeface="Wingdings" panose="05000000000000000000" pitchFamily="2" charset="2"/>
              <a:buChar char="§"/>
            </a:pPr>
            <a:r>
              <a:rPr lang="bg-BG" altLang="bg-BG" sz="1700" b="1" dirty="0" smtClean="0">
                <a:solidFill>
                  <a:srgbClr val="003296"/>
                </a:solidFill>
              </a:rPr>
              <a:t>до 20% от бюджета на партньора</a:t>
            </a:r>
            <a:r>
              <a:rPr lang="bg-BG" altLang="bg-BG" sz="1700" dirty="0" smtClean="0">
                <a:solidFill>
                  <a:srgbClr val="003296"/>
                </a:solidFill>
              </a:rPr>
              <a:t>. </a:t>
            </a: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Сумата на всяко </a:t>
            </a:r>
            <a:r>
              <a:rPr lang="bg-BG" altLang="bg-BG" sz="1700" dirty="0" err="1" smtClean="0">
                <a:solidFill>
                  <a:srgbClr val="003296"/>
                </a:solidFill>
              </a:rPr>
              <a:t>последващо</a:t>
            </a:r>
            <a:r>
              <a:rPr lang="bg-BG" altLang="bg-BG" sz="1700" dirty="0" smtClean="0">
                <a:solidFill>
                  <a:srgbClr val="003296"/>
                </a:solidFill>
              </a:rPr>
              <a:t> искане за прехвърляне се прибавя </a:t>
            </a:r>
            <a:r>
              <a:rPr lang="bg-BG" altLang="bg-BG" sz="1700" b="1" dirty="0" smtClean="0">
                <a:solidFill>
                  <a:srgbClr val="003296"/>
                </a:solidFill>
              </a:rPr>
              <a:t>кумулативно</a:t>
            </a:r>
            <a:r>
              <a:rPr lang="bg-BG" altLang="bg-BG" sz="1700" dirty="0" smtClean="0">
                <a:solidFill>
                  <a:srgbClr val="003296"/>
                </a:solidFill>
              </a:rPr>
              <a:t> към общата сума на предходни преразпределения, докато крайната сума достигне 20% от променения бюджет на партньора. </a:t>
            </a:r>
          </a:p>
          <a:p>
            <a:pPr algn="just">
              <a:spcBef>
                <a:spcPts val="600"/>
              </a:spcBef>
              <a:spcAft>
                <a:spcPts val="600"/>
              </a:spcAft>
              <a:buFont typeface="Wingdings" panose="05000000000000000000" pitchFamily="2" charset="2"/>
              <a:buChar char="q"/>
            </a:pPr>
            <a:r>
              <a:rPr lang="bg-BG" altLang="bg-BG" sz="1700" b="1" cap="all" dirty="0" smtClean="0">
                <a:solidFill>
                  <a:srgbClr val="003296"/>
                </a:solidFill>
              </a:rPr>
              <a:t>преразпределение на средства между БЮДЖЕТНИТЕ Линии</a:t>
            </a:r>
            <a:endParaRPr lang="bg-BG" altLang="bg-BG" sz="1700" dirty="0" smtClean="0">
              <a:solidFill>
                <a:srgbClr val="003296"/>
              </a:solidFill>
            </a:endParaRP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Промени, надхвърлящи 20% от по-малката бюджетна линия, са недопустими.</a:t>
            </a: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до 20% от по-малката бюджетна линия изискват </a:t>
            </a:r>
            <a:r>
              <a:rPr lang="bg-BG" altLang="bg-BG" sz="1700" b="1" dirty="0" smtClean="0">
                <a:solidFill>
                  <a:srgbClr val="003296"/>
                </a:solidFill>
              </a:rPr>
              <a:t>писмено одобрение от УО</a:t>
            </a:r>
            <a:r>
              <a:rPr lang="bg-BG" altLang="bg-BG" sz="1700" dirty="0" smtClean="0">
                <a:solidFill>
                  <a:srgbClr val="003296"/>
                </a:solidFill>
              </a:rPr>
              <a:t>. </a:t>
            </a: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да съответства на правилата за минимални и максимални прагове за всяка бюджетна линия.</a:t>
            </a:r>
          </a:p>
          <a:p>
            <a:pPr algn="just">
              <a:spcBef>
                <a:spcPts val="600"/>
              </a:spcBef>
              <a:spcAft>
                <a:spcPts val="600"/>
              </a:spcAft>
              <a:buFont typeface="Wingdings" panose="05000000000000000000" pitchFamily="2" charset="2"/>
              <a:buChar char="q"/>
            </a:pPr>
            <a:r>
              <a:rPr lang="bg-BG" altLang="bg-BG" sz="1700" b="1" cap="all" dirty="0" smtClean="0">
                <a:solidFill>
                  <a:srgbClr val="003296"/>
                </a:solidFill>
              </a:rPr>
              <a:t>преразпределение на средства в рамките на една бюджетна линия</a:t>
            </a:r>
            <a:endParaRPr lang="bg-BG" altLang="bg-BG" sz="1700" dirty="0" smtClean="0">
              <a:solidFill>
                <a:srgbClr val="003296"/>
              </a:solidFill>
            </a:endParaRPr>
          </a:p>
          <a:p>
            <a:pPr lvl="1" algn="just">
              <a:spcBef>
                <a:spcPts val="600"/>
              </a:spcBef>
              <a:spcAft>
                <a:spcPts val="600"/>
              </a:spcAft>
              <a:buFont typeface="Wingdings" panose="05000000000000000000" pitchFamily="2" charset="2"/>
              <a:buChar char="§"/>
            </a:pPr>
            <a:r>
              <a:rPr lang="bg-BG" altLang="bg-BG" sz="1700" dirty="0" smtClean="0">
                <a:solidFill>
                  <a:srgbClr val="003296"/>
                </a:solidFill>
              </a:rPr>
              <a:t>без процентно ограничение и изискват </a:t>
            </a:r>
            <a:r>
              <a:rPr lang="bg-BG" altLang="bg-BG" sz="1700" b="1" dirty="0" smtClean="0">
                <a:solidFill>
                  <a:srgbClr val="003296"/>
                </a:solidFill>
              </a:rPr>
              <a:t>писмено одобрение от УО</a:t>
            </a:r>
            <a:r>
              <a:rPr lang="bg-BG" altLang="bg-BG" sz="1700" dirty="0" smtClean="0">
                <a:solidFill>
                  <a:srgbClr val="003296"/>
                </a:solidFill>
              </a:rPr>
              <a:t>. </a:t>
            </a:r>
          </a:p>
          <a:p>
            <a:pPr marL="0" indent="0" algn="just">
              <a:spcBef>
                <a:spcPts val="600"/>
              </a:spcBef>
              <a:spcAft>
                <a:spcPts val="600"/>
              </a:spcAft>
              <a:buNone/>
            </a:pPr>
            <a:r>
              <a:rPr lang="bg-BG" altLang="bg-BG" sz="1700" b="1" dirty="0" smtClean="0">
                <a:solidFill>
                  <a:srgbClr val="003296"/>
                </a:solidFill>
              </a:rPr>
              <a:t>NB! </a:t>
            </a:r>
            <a:r>
              <a:rPr lang="bg-BG" altLang="bg-BG" sz="1700" dirty="0" smtClean="0">
                <a:solidFill>
                  <a:srgbClr val="003296"/>
                </a:solidFill>
              </a:rPr>
              <a:t>Общата стойност на бюджетната линия не може да бъде променяна. </a:t>
            </a:r>
            <a:endParaRPr lang="bg-BG" altLang="bg-BG" sz="1700" dirty="0">
              <a:solidFill>
                <a:srgbClr val="003296"/>
              </a:solidFill>
            </a:endParaRPr>
          </a:p>
        </p:txBody>
      </p:sp>
    </p:spTree>
    <p:extLst>
      <p:ext uri="{BB962C8B-B14F-4D97-AF65-F5344CB8AC3E}">
        <p14:creationId xmlns:p14="http://schemas.microsoft.com/office/powerpoint/2010/main" val="31481160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265583"/>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3"/>
          <p:cNvSpPr txBox="1">
            <a:spLocks noChangeArrowheads="1"/>
          </p:cNvSpPr>
          <p:nvPr/>
        </p:nvSpPr>
        <p:spPr>
          <a:xfrm>
            <a:off x="251519" y="1033686"/>
            <a:ext cx="8539295" cy="52318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buFont typeface="Wingdings" panose="05000000000000000000" pitchFamily="2" charset="2"/>
              <a:buChar char="q"/>
            </a:pPr>
            <a:r>
              <a:rPr lang="bg-BG" altLang="bg-BG" sz="1800" b="1" dirty="0" smtClean="0">
                <a:solidFill>
                  <a:srgbClr val="003296"/>
                </a:solidFill>
              </a:rPr>
              <a:t>Съществени изменения, които водят до промяна на целите или резултатите на проекта </a:t>
            </a:r>
          </a:p>
          <a:p>
            <a:pPr lvl="1" algn="just">
              <a:spcBef>
                <a:spcPts val="600"/>
              </a:spcBef>
              <a:spcAft>
                <a:spcPts val="600"/>
              </a:spcAft>
              <a:buFont typeface="Wingdings" panose="05000000000000000000" pitchFamily="2" charset="2"/>
              <a:buChar char="§"/>
            </a:pPr>
            <a:r>
              <a:rPr lang="bg-BG" altLang="bg-BG" sz="1800" dirty="0" smtClean="0">
                <a:solidFill>
                  <a:srgbClr val="003296"/>
                </a:solidFill>
              </a:rPr>
              <a:t>одобрение от СКН и допълнително споразумение. </a:t>
            </a:r>
          </a:p>
          <a:p>
            <a:pPr lvl="1" algn="just">
              <a:spcBef>
                <a:spcPts val="600"/>
              </a:spcBef>
              <a:spcAft>
                <a:spcPts val="600"/>
              </a:spcAft>
              <a:buFont typeface="Wingdings" panose="05000000000000000000" pitchFamily="2" charset="2"/>
              <a:buChar char="§"/>
            </a:pPr>
            <a:r>
              <a:rPr lang="bg-BG" altLang="bg-BG" sz="1800" dirty="0" smtClean="0">
                <a:solidFill>
                  <a:srgbClr val="003296"/>
                </a:solidFill>
              </a:rPr>
              <a:t>само в случаи на “непреодолима сила” или при наличие на обективни причини, водещи до невъзможност за постигане на целите и резултатите на проекта. </a:t>
            </a:r>
          </a:p>
          <a:p>
            <a:pPr algn="just">
              <a:spcBef>
                <a:spcPts val="600"/>
              </a:spcBef>
              <a:spcAft>
                <a:spcPts val="600"/>
              </a:spcAft>
              <a:buFont typeface="Wingdings" panose="05000000000000000000" pitchFamily="2" charset="2"/>
              <a:buChar char="q"/>
            </a:pPr>
            <a:r>
              <a:rPr lang="bg-BG" altLang="bg-BG" sz="1800" b="1" dirty="0" smtClean="0">
                <a:solidFill>
                  <a:srgbClr val="003296"/>
                </a:solidFill>
              </a:rPr>
              <a:t>Несъществени изменения, които не водят до промяна на целите или резултатите на проекта </a:t>
            </a:r>
          </a:p>
          <a:p>
            <a:pPr lvl="1" algn="just">
              <a:spcBef>
                <a:spcPts val="600"/>
              </a:spcBef>
              <a:spcAft>
                <a:spcPts val="600"/>
              </a:spcAft>
              <a:buFont typeface="Wingdings" panose="05000000000000000000" pitchFamily="2" charset="2"/>
              <a:buChar char="§"/>
            </a:pPr>
            <a:r>
              <a:rPr lang="bg-BG" altLang="bg-BG" sz="1800" dirty="0" smtClean="0">
                <a:solidFill>
                  <a:srgbClr val="003296"/>
                </a:solidFill>
              </a:rPr>
              <a:t>предварително писмено уведомление на СС;</a:t>
            </a:r>
          </a:p>
          <a:p>
            <a:pPr lvl="1" algn="just">
              <a:spcBef>
                <a:spcPts val="600"/>
              </a:spcBef>
              <a:spcAft>
                <a:spcPts val="600"/>
              </a:spcAft>
              <a:buFont typeface="Wingdings" panose="05000000000000000000" pitchFamily="2" charset="2"/>
              <a:buChar char="§"/>
            </a:pPr>
            <a:r>
              <a:rPr lang="bg-BG" altLang="bg-BG" sz="1800" dirty="0" smtClean="0">
                <a:solidFill>
                  <a:srgbClr val="003296"/>
                </a:solidFill>
              </a:rPr>
              <a:t>След като промяната бъде осъществена, ВП трябва ясно да я опише и обоснове в доклада за напредъка и да приложи необходимите подкрепящи документи. </a:t>
            </a:r>
          </a:p>
          <a:p>
            <a:pPr marL="0" indent="0" algn="just">
              <a:spcBef>
                <a:spcPts val="600"/>
              </a:spcBef>
              <a:spcAft>
                <a:spcPts val="600"/>
              </a:spcAft>
              <a:buNone/>
            </a:pPr>
            <a:r>
              <a:rPr lang="bg-BG" altLang="bg-BG" sz="1800" b="1" dirty="0">
                <a:solidFill>
                  <a:srgbClr val="003296"/>
                </a:solidFill>
              </a:rPr>
              <a:t>NB! Липсата на предварително становище от СС може да доведе до неодобрение на исканите изменения в съответния отчет за напредъка. </a:t>
            </a:r>
          </a:p>
          <a:p>
            <a:pPr>
              <a:lnSpc>
                <a:spcPct val="80000"/>
              </a:lnSpc>
              <a:buFontTx/>
              <a:buNone/>
            </a:pPr>
            <a:endParaRPr lang="bg-BG" altLang="bg-BG" sz="1400" b="1" dirty="0" smtClean="0"/>
          </a:p>
        </p:txBody>
      </p:sp>
      <p:sp>
        <p:nvSpPr>
          <p:cNvPr id="9" name="TextBox 8"/>
          <p:cNvSpPr txBox="1"/>
          <p:nvPr/>
        </p:nvSpPr>
        <p:spPr>
          <a:xfrm>
            <a:off x="3131840" y="116633"/>
            <a:ext cx="4752528" cy="829484"/>
          </a:xfrm>
          <a:prstGeom prst="rect">
            <a:avLst/>
          </a:prstGeom>
          <a:noFill/>
        </p:spPr>
        <p:txBody>
          <a:bodyPr wrap="square" rtlCol="0">
            <a:noAutofit/>
          </a:bodyPr>
          <a:lstStyle/>
          <a:p>
            <a:pPr algn="ctr"/>
            <a:r>
              <a:rPr lang="ru-RU" b="1" cap="all" dirty="0" smtClean="0">
                <a:solidFill>
                  <a:srgbClr val="003296"/>
                </a:solidFill>
              </a:rPr>
              <a:t>Промени в съдържанието на договора</a:t>
            </a:r>
            <a:endParaRPr lang="ru-RU" b="1" cap="all" dirty="0">
              <a:solidFill>
                <a:srgbClr val="003296"/>
              </a:solidFill>
            </a:endParaRPr>
          </a:p>
          <a:p>
            <a:pPr algn="ctr"/>
            <a:r>
              <a:rPr lang="ru-RU" b="1" cap="all" dirty="0" smtClean="0">
                <a:solidFill>
                  <a:srgbClr val="003296"/>
                </a:solidFill>
              </a:rPr>
              <a:t>ВИДОВЕ </a:t>
            </a:r>
            <a:r>
              <a:rPr lang="ru-RU" b="1" cap="all" dirty="0">
                <a:solidFill>
                  <a:srgbClr val="003296"/>
                </a:solidFill>
              </a:rPr>
              <a:t>И ПРОЦЕДУРИ</a:t>
            </a:r>
          </a:p>
        </p:txBody>
      </p:sp>
    </p:spTree>
    <p:extLst>
      <p:ext uri="{BB962C8B-B14F-4D97-AF65-F5344CB8AC3E}">
        <p14:creationId xmlns:p14="http://schemas.microsoft.com/office/powerpoint/2010/main" val="492677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1967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67744" y="1287213"/>
            <a:ext cx="6480720" cy="2308324"/>
          </a:xfrm>
          <a:prstGeom prst="rect">
            <a:avLst/>
          </a:prstGeom>
          <a:noFill/>
          <a:effectLst/>
        </p:spPr>
        <p:txBody>
          <a:bodyPr wrap="square" rtlCol="0">
            <a:noAutofit/>
          </a:bodyPr>
          <a:lstStyle/>
          <a:p>
            <a:pPr algn="just"/>
            <a:r>
              <a:rPr lang="bg-BG" dirty="0" smtClean="0">
                <a:solidFill>
                  <a:srgbClr val="003296"/>
                </a:solidFill>
              </a:rPr>
              <a:t>Съгласно чл. 107 от Договора за ЕС </a:t>
            </a:r>
            <a:r>
              <a:rPr lang="bg-BG" b="1" dirty="0" smtClean="0">
                <a:solidFill>
                  <a:srgbClr val="003296"/>
                </a:solidFill>
              </a:rPr>
              <a:t>държавна помощ </a:t>
            </a:r>
            <a:r>
              <a:rPr lang="bg-BG" dirty="0" smtClean="0">
                <a:solidFill>
                  <a:srgbClr val="003296"/>
                </a:solidFill>
              </a:rPr>
              <a:t>е всяка помощ, предоставена под каквато и да е форма от държава - членка или чрез държавни ресурси, която нарушава или заплашва да наруши конкуренцията чрез поставяне в по-благоприятно положение на определени предприятия или производството на някои стоки, по този начин въздействайки върху търговията между държавите - членки.</a:t>
            </a:r>
          </a:p>
        </p:txBody>
      </p:sp>
      <p:sp>
        <p:nvSpPr>
          <p:cNvPr id="9" name="TextBox 8"/>
          <p:cNvSpPr txBox="1"/>
          <p:nvPr/>
        </p:nvSpPr>
        <p:spPr>
          <a:xfrm>
            <a:off x="3275856" y="116632"/>
            <a:ext cx="4536504" cy="917052"/>
          </a:xfrm>
          <a:prstGeom prst="rect">
            <a:avLst/>
          </a:prstGeom>
          <a:noFill/>
        </p:spPr>
        <p:txBody>
          <a:bodyPr wrap="square" rtlCol="0">
            <a:noAutofit/>
          </a:bodyPr>
          <a:lstStyle/>
          <a:p>
            <a:pPr algn="ctr"/>
            <a:r>
              <a:rPr lang="bg-BG" sz="2000" b="1" cap="all" dirty="0" smtClean="0">
                <a:solidFill>
                  <a:srgbClr val="003296"/>
                </a:solidFill>
              </a:rPr>
              <a:t>Държавни помощи</a:t>
            </a:r>
            <a:endParaRPr lang="en-US" sz="2000" b="1" cap="all" dirty="0">
              <a:solidFill>
                <a:srgbClr val="003296"/>
              </a:solidFill>
            </a:endParaRPr>
          </a:p>
        </p:txBody>
      </p:sp>
      <p:sp>
        <p:nvSpPr>
          <p:cNvPr id="14" name="TextBox 13"/>
          <p:cNvSpPr txBox="1"/>
          <p:nvPr/>
        </p:nvSpPr>
        <p:spPr>
          <a:xfrm>
            <a:off x="251520" y="3861048"/>
            <a:ext cx="8496944" cy="646331"/>
          </a:xfrm>
          <a:prstGeom prst="rect">
            <a:avLst/>
          </a:prstGeom>
          <a:noFill/>
        </p:spPr>
        <p:txBody>
          <a:bodyPr wrap="square" rtlCol="0">
            <a:noAutofit/>
          </a:bodyPr>
          <a:lstStyle/>
          <a:p>
            <a:pPr marL="0" lvl="1" algn="just">
              <a:buSzPct val="80000"/>
            </a:pPr>
            <a:r>
              <a:rPr lang="bg-BG" b="1" dirty="0" smtClean="0">
                <a:solidFill>
                  <a:srgbClr val="003296"/>
                </a:solidFill>
              </a:rPr>
              <a:t>NB! </a:t>
            </a:r>
            <a:r>
              <a:rPr lang="bg-BG" dirty="0" smtClean="0">
                <a:solidFill>
                  <a:srgbClr val="003296"/>
                </a:solidFill>
              </a:rPr>
              <a:t>По Програма “</a:t>
            </a:r>
            <a:r>
              <a:rPr lang="bg-BG" dirty="0" err="1" smtClean="0">
                <a:solidFill>
                  <a:srgbClr val="003296"/>
                </a:solidFill>
              </a:rPr>
              <a:t>Interreg</a:t>
            </a:r>
            <a:r>
              <a:rPr lang="bg-BG" dirty="0" smtClean="0">
                <a:solidFill>
                  <a:srgbClr val="003296"/>
                </a:solidFill>
              </a:rPr>
              <a:t> – ИПП за ТГС CBC България - Турция” </a:t>
            </a:r>
            <a:r>
              <a:rPr lang="bg-BG" b="1" dirty="0" smtClean="0">
                <a:solidFill>
                  <a:srgbClr val="003296"/>
                </a:solidFill>
              </a:rPr>
              <a:t>държавна помощ не се предоставя</a:t>
            </a:r>
            <a:r>
              <a:rPr lang="bg-BG" dirty="0" smtClean="0">
                <a:solidFill>
                  <a:srgbClr val="003296"/>
                </a:solidFill>
              </a:rPr>
              <a:t>.</a:t>
            </a:r>
          </a:p>
        </p:txBody>
      </p:sp>
      <p:pic>
        <p:nvPicPr>
          <p:cNvPr id="17" name="Picture 6" descr="C:\Users\Marinela Sabeva\Desktop\images (1).jpg"/>
          <p:cNvPicPr>
            <a:picLocks noChangeAspect="1" noChangeArrowheads="1"/>
          </p:cNvPicPr>
          <p:nvPr/>
        </p:nvPicPr>
        <p:blipFill>
          <a:blip r:embed="rId6" cstate="print"/>
          <a:srcRect/>
          <a:stretch>
            <a:fillRect/>
          </a:stretch>
        </p:blipFill>
        <p:spPr bwMode="auto">
          <a:xfrm>
            <a:off x="251520" y="1287212"/>
            <a:ext cx="1656184" cy="2308325"/>
          </a:xfrm>
          <a:prstGeom prst="rect">
            <a:avLst/>
          </a:prstGeom>
          <a:ln>
            <a:noFill/>
          </a:ln>
          <a:effectLst>
            <a:outerShdw blurRad="292100" dist="139700" dir="2700000" algn="tl" rotWithShape="0">
              <a:srgbClr val="333333">
                <a:alpha val="65000"/>
              </a:srgbClr>
            </a:outerShdw>
          </a:effectLst>
        </p:spPr>
      </p:pic>
      <p:sp>
        <p:nvSpPr>
          <p:cNvPr id="18" name="Striped Right Arrow 17"/>
          <p:cNvSpPr/>
          <p:nvPr/>
        </p:nvSpPr>
        <p:spPr>
          <a:xfrm>
            <a:off x="648000" y="5688000"/>
            <a:ext cx="978408" cy="216024"/>
          </a:xfrm>
          <a:prstGeom prst="stripedRightArrow">
            <a:avLst/>
          </a:prstGeom>
          <a:solidFill>
            <a:schemeClr val="accent1">
              <a:lumMod val="75000"/>
            </a:schemeClr>
          </a:solidFill>
          <a:ln>
            <a:solidFill>
              <a:srgbClr val="003296"/>
            </a:solidFill>
          </a:ln>
          <a:effectLst>
            <a:outerShdw blurRad="50800" dist="38100" dir="5400000" algn="t"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ln>
                <a:solidFill>
                  <a:schemeClr val="tx1"/>
                </a:solidFill>
              </a:ln>
              <a:solidFill>
                <a:schemeClr val="bg1"/>
              </a:solidFill>
            </a:endParaRPr>
          </a:p>
        </p:txBody>
      </p:sp>
      <p:sp>
        <p:nvSpPr>
          <p:cNvPr id="19" name="TextBox 18"/>
          <p:cNvSpPr txBox="1"/>
          <p:nvPr/>
        </p:nvSpPr>
        <p:spPr>
          <a:xfrm>
            <a:off x="251521" y="5661248"/>
            <a:ext cx="8539294" cy="923330"/>
          </a:xfrm>
          <a:prstGeom prst="rect">
            <a:avLst/>
          </a:prstGeom>
          <a:noFill/>
        </p:spPr>
        <p:txBody>
          <a:bodyPr wrap="square" rtlCol="0">
            <a:noAutofit/>
          </a:bodyPr>
          <a:lstStyle/>
          <a:p>
            <a:pPr marL="0" lvl="1" indent="1258888" algn="just">
              <a:spcBef>
                <a:spcPts val="1200"/>
              </a:spcBef>
              <a:buSzPct val="80000"/>
            </a:pPr>
            <a:r>
              <a:rPr lang="bg-BG" dirty="0" smtClean="0">
                <a:solidFill>
                  <a:srgbClr val="003296"/>
                </a:solidFill>
              </a:rPr>
              <a:t> Средства по Програмата се предоставят само, ако предприятията не са получили минимална помощ в размер на повече от 200 000 EUR за последните три финансови години, считано от датата на предоставяне на помощта.</a:t>
            </a:r>
            <a:endParaRPr lang="bg-BG" dirty="0">
              <a:solidFill>
                <a:srgbClr val="003296"/>
              </a:solidFill>
            </a:endParaRPr>
          </a:p>
        </p:txBody>
      </p:sp>
      <p:sp>
        <p:nvSpPr>
          <p:cNvPr id="20" name="TextBox 19"/>
          <p:cNvSpPr txBox="1"/>
          <p:nvPr/>
        </p:nvSpPr>
        <p:spPr>
          <a:xfrm>
            <a:off x="251521" y="4581128"/>
            <a:ext cx="8539294" cy="923330"/>
          </a:xfrm>
          <a:prstGeom prst="rect">
            <a:avLst/>
          </a:prstGeom>
          <a:noFill/>
        </p:spPr>
        <p:txBody>
          <a:bodyPr wrap="square" rtlCol="0">
            <a:noAutofit/>
          </a:bodyPr>
          <a:lstStyle/>
          <a:p>
            <a:pPr marL="0" lvl="1" algn="just">
              <a:spcBef>
                <a:spcPts val="1200"/>
              </a:spcBef>
              <a:buSzPct val="80000"/>
            </a:pPr>
            <a:r>
              <a:rPr lang="bg-BG" dirty="0" smtClean="0">
                <a:solidFill>
                  <a:srgbClr val="003296"/>
                </a:solidFill>
              </a:rPr>
              <a:t>Публична помощ от Програмата за </a:t>
            </a:r>
            <a:r>
              <a:rPr lang="bg-BG" i="1" dirty="0" smtClean="0">
                <a:solidFill>
                  <a:srgbClr val="003296"/>
                </a:solidFill>
              </a:rPr>
              <a:t>предприятия, извършващи дейности от икономически характер,</a:t>
            </a:r>
            <a:r>
              <a:rPr lang="bg-BG" dirty="0" smtClean="0">
                <a:solidFill>
                  <a:srgbClr val="003296"/>
                </a:solidFill>
              </a:rPr>
              <a:t> се отпуска по правилото за </a:t>
            </a:r>
            <a:r>
              <a:rPr lang="bg-BG" b="1" dirty="0" smtClean="0">
                <a:solidFill>
                  <a:srgbClr val="003296"/>
                </a:solidFill>
              </a:rPr>
              <a:t>минималната помощ (“</a:t>
            </a:r>
            <a:r>
              <a:rPr lang="la-Latn" b="1" dirty="0" smtClean="0">
                <a:solidFill>
                  <a:srgbClr val="003296"/>
                </a:solidFill>
              </a:rPr>
              <a:t>de minimis</a:t>
            </a:r>
            <a:r>
              <a:rPr lang="bg-BG" b="1" dirty="0" smtClean="0">
                <a:solidFill>
                  <a:srgbClr val="003296"/>
                </a:solidFill>
              </a:rPr>
              <a:t>”)</a:t>
            </a:r>
            <a:r>
              <a:rPr lang="bg-BG" dirty="0" smtClean="0">
                <a:solidFill>
                  <a:srgbClr val="003296"/>
                </a:solidFill>
              </a:rPr>
              <a:t>,</a:t>
            </a:r>
            <a:r>
              <a:rPr lang="bg-BG" b="1" dirty="0" smtClean="0">
                <a:solidFill>
                  <a:srgbClr val="003296"/>
                </a:solidFill>
              </a:rPr>
              <a:t> </a:t>
            </a:r>
            <a:r>
              <a:rPr lang="bg-BG" dirty="0" smtClean="0">
                <a:solidFill>
                  <a:srgbClr val="003296"/>
                </a:solidFill>
              </a:rPr>
              <a:t>което означава, че:</a:t>
            </a:r>
          </a:p>
        </p:txBody>
      </p:sp>
    </p:spTree>
    <p:extLst>
      <p:ext uri="{BB962C8B-B14F-4D97-AF65-F5344CB8AC3E}">
        <p14:creationId xmlns:p14="http://schemas.microsoft.com/office/powerpoint/2010/main" val="3249683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 presetClass="entr" presetSubtype="16"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2000"/>
                                        <p:tgtEl>
                                          <p:spTgt spid="17"/>
                                        </p:tgtEl>
                                      </p:cBhvr>
                                    </p:animEffect>
                                  </p:childTnLst>
                                </p:cTn>
                              </p:par>
                            </p:childTnLst>
                          </p:cTn>
                        </p:par>
                        <p:par>
                          <p:cTn id="13" fill="hold">
                            <p:stCondLst>
                              <p:cond delay="4000"/>
                            </p:stCondLst>
                            <p:childTnLst>
                              <p:par>
                                <p:cTn id="14" presetID="12"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lide(fromRight)">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2"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lide(fromRight)">
                                      <p:cBhvr>
                                        <p:cTn id="21" dur="1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2"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slide(fromRight)">
                                      <p:cBhvr>
                                        <p:cTn id="26" dur="10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ppt_w</p:attrName>
                                        </p:attrNameLst>
                                      </p:cBhvr>
                                      <p:tavLst>
                                        <p:tav tm="0">
                                          <p:val>
                                            <p:strVal val="#ppt_w*0.70"/>
                                          </p:val>
                                        </p:tav>
                                        <p:tav tm="100000">
                                          <p:val>
                                            <p:strVal val="#ppt_w"/>
                                          </p:val>
                                        </p:tav>
                                      </p:tavLst>
                                    </p:anim>
                                    <p:anim calcmode="lin" valueType="num">
                                      <p:cBhvr>
                                        <p:cTn id="32" dur="1000" fill="hold"/>
                                        <p:tgtEl>
                                          <p:spTgt spid="18"/>
                                        </p:tgtEl>
                                        <p:attrNameLst>
                                          <p:attrName>ppt_h</p:attrName>
                                        </p:attrNameLst>
                                      </p:cBhvr>
                                      <p:tavLst>
                                        <p:tav tm="0">
                                          <p:val>
                                            <p:strVal val="#ppt_h"/>
                                          </p:val>
                                        </p:tav>
                                        <p:tav tm="100000">
                                          <p:val>
                                            <p:strVal val="#ppt_h"/>
                                          </p:val>
                                        </p:tav>
                                      </p:tavLst>
                                    </p:anim>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2"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slide(fromRight)">
                                      <p:cBhvr>
                                        <p:cTn id="3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4" grpId="0"/>
      <p:bldP spid="18" grpId="0" animBg="1"/>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8554" y="6237314"/>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3407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51519" y="4653136"/>
            <a:ext cx="8539295" cy="1440160"/>
          </a:xfrm>
          <a:prstGeom prst="rect">
            <a:avLst/>
          </a:prstGeom>
          <a:noFill/>
          <a:effectLst/>
        </p:spPr>
        <p:txBody>
          <a:bodyPr wrap="square" rtlCol="0">
            <a:noAutofit/>
          </a:bodyPr>
          <a:lstStyle/>
          <a:p>
            <a:pPr algn="just"/>
            <a:r>
              <a:rPr lang="bg-BG" dirty="0" smtClean="0">
                <a:solidFill>
                  <a:srgbClr val="003296"/>
                </a:solidFill>
              </a:rPr>
              <a:t>Условията за държавните помощи и правилото “</a:t>
            </a:r>
            <a:r>
              <a:rPr lang="la-Latn" dirty="0" smtClean="0">
                <a:solidFill>
                  <a:srgbClr val="003296"/>
                </a:solidFill>
              </a:rPr>
              <a:t>de minimis</a:t>
            </a:r>
            <a:r>
              <a:rPr lang="bg-BG" dirty="0" smtClean="0">
                <a:solidFill>
                  <a:srgbClr val="003296"/>
                </a:solidFill>
              </a:rPr>
              <a:t>” се прилагат както към </a:t>
            </a:r>
            <a:r>
              <a:rPr lang="bg-BG" b="1" dirty="0" smtClean="0">
                <a:solidFill>
                  <a:srgbClr val="003296"/>
                </a:solidFill>
              </a:rPr>
              <a:t>партньорите по проекта</a:t>
            </a:r>
            <a:r>
              <a:rPr lang="bg-BG" dirty="0" smtClean="0">
                <a:solidFill>
                  <a:srgbClr val="003296"/>
                </a:solidFill>
              </a:rPr>
              <a:t>, така и </a:t>
            </a:r>
            <a:r>
              <a:rPr lang="bg-BG" b="1" dirty="0" smtClean="0">
                <a:solidFill>
                  <a:srgbClr val="003296"/>
                </a:solidFill>
              </a:rPr>
              <a:t>към трети страни </a:t>
            </a:r>
            <a:r>
              <a:rPr lang="bg-BG" dirty="0" smtClean="0">
                <a:solidFill>
                  <a:srgbClr val="003296"/>
                </a:solidFill>
              </a:rPr>
              <a:t>- участници в обучения, семинари, проучвания и други дейности по проекта, чрез което биха получили ползи, които не биха им били предоставени при нормални пазарни условия.</a:t>
            </a:r>
          </a:p>
        </p:txBody>
      </p:sp>
      <p:sp>
        <p:nvSpPr>
          <p:cNvPr id="9" name="TextBox 8"/>
          <p:cNvSpPr txBox="1"/>
          <p:nvPr/>
        </p:nvSpPr>
        <p:spPr>
          <a:xfrm>
            <a:off x="3275856" y="116632"/>
            <a:ext cx="4536504" cy="917052"/>
          </a:xfrm>
          <a:prstGeom prst="rect">
            <a:avLst/>
          </a:prstGeom>
          <a:noFill/>
        </p:spPr>
        <p:txBody>
          <a:bodyPr wrap="square" rtlCol="0">
            <a:noAutofit/>
          </a:bodyPr>
          <a:lstStyle/>
          <a:p>
            <a:pPr algn="ctr"/>
            <a:r>
              <a:rPr lang="bg-BG" sz="2000" b="1" cap="all" dirty="0" smtClean="0">
                <a:solidFill>
                  <a:srgbClr val="003296"/>
                </a:solidFill>
              </a:rPr>
              <a:t>Държавни помощи</a:t>
            </a:r>
            <a:endParaRPr lang="en-US" sz="2000" b="1" cap="all" dirty="0">
              <a:solidFill>
                <a:srgbClr val="003296"/>
              </a:solidFill>
            </a:endParaRPr>
          </a:p>
        </p:txBody>
      </p:sp>
      <p:sp>
        <p:nvSpPr>
          <p:cNvPr id="14" name="TextBox 13"/>
          <p:cNvSpPr txBox="1"/>
          <p:nvPr/>
        </p:nvSpPr>
        <p:spPr>
          <a:xfrm>
            <a:off x="2267744" y="3861048"/>
            <a:ext cx="4536504" cy="400110"/>
          </a:xfrm>
          <a:prstGeom prst="rect">
            <a:avLst/>
          </a:prstGeom>
          <a:noFill/>
        </p:spPr>
        <p:txBody>
          <a:bodyPr wrap="square" rtlCol="0">
            <a:noAutofit/>
          </a:bodyPr>
          <a:lstStyle/>
          <a:p>
            <a:pPr algn="ctr"/>
            <a:r>
              <a:rPr lang="bg-BG" sz="2000" b="1" cap="all" dirty="0" smtClean="0">
                <a:solidFill>
                  <a:srgbClr val="003296"/>
                </a:solidFill>
              </a:rPr>
              <a:t>Индиректна държавна помощ</a:t>
            </a:r>
            <a:endParaRPr lang="bg-BG" sz="2000" b="1" cap="all" dirty="0">
              <a:solidFill>
                <a:srgbClr val="003296"/>
              </a:solidFill>
            </a:endParaRPr>
          </a:p>
        </p:txBody>
      </p:sp>
      <p:pic>
        <p:nvPicPr>
          <p:cNvPr id="17" name="Picture 8"/>
          <p:cNvPicPr>
            <a:picLocks noChangeArrowheads="1"/>
          </p:cNvPicPr>
          <p:nvPr/>
        </p:nvPicPr>
        <p:blipFill>
          <a:blip r:embed="rId6" cstate="print"/>
          <a:srcRect/>
          <a:stretch>
            <a:fillRect/>
          </a:stretch>
        </p:blipFill>
        <p:spPr bwMode="auto">
          <a:xfrm>
            <a:off x="3455996" y="1650872"/>
            <a:ext cx="2160000" cy="172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2000" fill="hold"/>
                                        <p:tgtEl>
                                          <p:spTgt spid="17"/>
                                        </p:tgtEl>
                                        <p:attrNameLst>
                                          <p:attrName>ppt_w</p:attrName>
                                        </p:attrNameLst>
                                      </p:cBhvr>
                                      <p:tavLst>
                                        <p:tav tm="0">
                                          <p:val>
                                            <p:strVal val="#ppt_w*0.70"/>
                                          </p:val>
                                        </p:tav>
                                        <p:tav tm="100000">
                                          <p:val>
                                            <p:strVal val="#ppt_w"/>
                                          </p:val>
                                        </p:tav>
                                      </p:tavLst>
                                    </p:anim>
                                    <p:anim calcmode="lin" valueType="num">
                                      <p:cBhvr>
                                        <p:cTn id="8" dur="2000" fill="hold"/>
                                        <p:tgtEl>
                                          <p:spTgt spid="17"/>
                                        </p:tgtEl>
                                        <p:attrNameLst>
                                          <p:attrName>ppt_h</p:attrName>
                                        </p:attrNameLst>
                                      </p:cBhvr>
                                      <p:tavLst>
                                        <p:tav tm="0">
                                          <p:val>
                                            <p:strVal val="#ppt_h"/>
                                          </p:val>
                                        </p:tav>
                                        <p:tav tm="100000">
                                          <p:val>
                                            <p:strVal val="#ppt_h"/>
                                          </p:val>
                                        </p:tav>
                                      </p:tavLst>
                                    </p:anim>
                                    <p:animEffect transition="in" filter="fade">
                                      <p:cBhvr>
                                        <p:cTn id="9" dur="2000"/>
                                        <p:tgtEl>
                                          <p:spTgt spid="1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2000" fill="hold"/>
                                        <p:tgtEl>
                                          <p:spTgt spid="14"/>
                                        </p:tgtEl>
                                        <p:attrNameLst>
                                          <p:attrName>ppt_w</p:attrName>
                                        </p:attrNameLst>
                                      </p:cBhvr>
                                      <p:tavLst>
                                        <p:tav tm="0">
                                          <p:val>
                                            <p:strVal val="#ppt_w*0.70"/>
                                          </p:val>
                                        </p:tav>
                                        <p:tav tm="100000">
                                          <p:val>
                                            <p:strVal val="#ppt_w"/>
                                          </p:val>
                                        </p:tav>
                                      </p:tavLst>
                                    </p:anim>
                                    <p:anim calcmode="lin" valueType="num">
                                      <p:cBhvr>
                                        <p:cTn id="13" dur="2000" fill="hold"/>
                                        <p:tgtEl>
                                          <p:spTgt spid="14"/>
                                        </p:tgtEl>
                                        <p:attrNameLst>
                                          <p:attrName>ppt_h</p:attrName>
                                        </p:attrNameLst>
                                      </p:cBhvr>
                                      <p:tavLst>
                                        <p:tav tm="0">
                                          <p:val>
                                            <p:strVal val="#ppt_h"/>
                                          </p:val>
                                        </p:tav>
                                        <p:tav tm="100000">
                                          <p:val>
                                            <p:strVal val="#ppt_h"/>
                                          </p:val>
                                        </p:tav>
                                      </p:tavLst>
                                    </p:anim>
                                    <p:animEffect transition="in" filter="fade">
                                      <p:cBhvr>
                                        <p:cTn id="14" dur="2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Bottom)">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8554" y="6237314"/>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0" y="1"/>
            <a:ext cx="9144002" cy="13407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51519" y="1268760"/>
            <a:ext cx="8539295" cy="4968554"/>
          </a:xfrm>
          <a:prstGeom prst="rect">
            <a:avLst/>
          </a:prstGeom>
          <a:noFill/>
          <a:effectLst/>
        </p:spPr>
        <p:txBody>
          <a:bodyPr wrap="square" rtlCol="0">
            <a:noAutofit/>
          </a:bodyPr>
          <a:lstStyle/>
          <a:p>
            <a:pPr marL="285750" indent="-285750" algn="just">
              <a:spcBef>
                <a:spcPts val="1200"/>
              </a:spcBef>
              <a:spcAft>
                <a:spcPts val="1200"/>
              </a:spcAft>
              <a:buFont typeface="Wingdings" panose="05000000000000000000" pitchFamily="2" charset="2"/>
              <a:buChar char="q"/>
            </a:pPr>
            <a:r>
              <a:rPr lang="bg-BG" sz="2000" dirty="0" smtClean="0">
                <a:solidFill>
                  <a:srgbClr val="003296"/>
                </a:solidFill>
              </a:rPr>
              <a:t>По време на изпълнението на проекта партньорите трябва да гарантират </a:t>
            </a:r>
            <a:r>
              <a:rPr lang="bg-BG" sz="2000" b="1" dirty="0" smtClean="0">
                <a:solidFill>
                  <a:srgbClr val="003296"/>
                </a:solidFill>
              </a:rPr>
              <a:t>публичност и прозрачност </a:t>
            </a:r>
            <a:r>
              <a:rPr lang="bg-BG" sz="2000" dirty="0" smtClean="0">
                <a:solidFill>
                  <a:srgbClr val="003296"/>
                </a:solidFill>
              </a:rPr>
              <a:t>на дейностите и резултатите от проекта с цел да се предотврати ситуация на предоставяне на икономическа изгода за конкретен икономически оператор.</a:t>
            </a:r>
          </a:p>
          <a:p>
            <a:pPr marL="285750" indent="-285750" algn="just">
              <a:spcBef>
                <a:spcPts val="1200"/>
              </a:spcBef>
              <a:spcAft>
                <a:spcPts val="1200"/>
              </a:spcAft>
              <a:buFont typeface="Wingdings" panose="05000000000000000000" pitchFamily="2" charset="2"/>
              <a:buChar char="q"/>
            </a:pPr>
            <a:r>
              <a:rPr lang="bg-BG" sz="2000" dirty="0" smtClean="0">
                <a:solidFill>
                  <a:srgbClr val="003296"/>
                </a:solidFill>
              </a:rPr>
              <a:t>В случай че </a:t>
            </a:r>
            <a:r>
              <a:rPr lang="bg-BG" sz="2000" b="1" dirty="0" smtClean="0">
                <a:solidFill>
                  <a:srgbClr val="003296"/>
                </a:solidFill>
              </a:rPr>
              <a:t>през периода на изпълнение на проекта </a:t>
            </a:r>
            <a:r>
              <a:rPr lang="bg-BG" sz="2000" dirty="0" smtClean="0">
                <a:solidFill>
                  <a:srgbClr val="003296"/>
                </a:solidFill>
              </a:rPr>
              <a:t>възникне ситуация на нарушаване на конкуренцията чрез облагодетелстване на определени предприятия, Водещият партньор трябва незабавно да уведоми Управляващия орган на Програмата.</a:t>
            </a:r>
          </a:p>
          <a:p>
            <a:pPr marL="285750" indent="-285750" algn="just">
              <a:spcBef>
                <a:spcPts val="1200"/>
              </a:spcBef>
              <a:spcAft>
                <a:spcPts val="1200"/>
              </a:spcAft>
              <a:buFont typeface="Wingdings" panose="05000000000000000000" pitchFamily="2" charset="2"/>
              <a:buChar char="q"/>
            </a:pPr>
            <a:r>
              <a:rPr lang="bg-BG" sz="2000" dirty="0" smtClean="0">
                <a:solidFill>
                  <a:srgbClr val="003296"/>
                </a:solidFill>
              </a:rPr>
              <a:t>Органите на Програмата - Звеното за първо ниво на контрол, експертите от Съвместния секретариат и Управляващия орган ще следят за спазване на условията за държавни помощи и правилото “</a:t>
            </a:r>
            <a:r>
              <a:rPr lang="la-Latn" sz="2000" dirty="0" smtClean="0">
                <a:solidFill>
                  <a:srgbClr val="003296"/>
                </a:solidFill>
              </a:rPr>
              <a:t>de minimis</a:t>
            </a:r>
            <a:r>
              <a:rPr lang="bg-BG" sz="2000" dirty="0" smtClean="0">
                <a:solidFill>
                  <a:srgbClr val="003296"/>
                </a:solidFill>
              </a:rPr>
              <a:t>” </a:t>
            </a:r>
            <a:r>
              <a:rPr lang="bg-BG" sz="2000" b="1" dirty="0" smtClean="0">
                <a:solidFill>
                  <a:srgbClr val="003296"/>
                </a:solidFill>
              </a:rPr>
              <a:t>през целия период на изпълнение на проекта</a:t>
            </a:r>
            <a:r>
              <a:rPr lang="bg-BG" sz="2000" dirty="0" smtClean="0">
                <a:solidFill>
                  <a:srgbClr val="003296"/>
                </a:solidFill>
              </a:rPr>
              <a:t>.</a:t>
            </a:r>
            <a:endParaRPr lang="bg-BG" dirty="0" smtClean="0">
              <a:solidFill>
                <a:srgbClr val="003296"/>
              </a:solidFill>
            </a:endParaRPr>
          </a:p>
          <a:p>
            <a:pPr marL="285750" indent="-285750" algn="just">
              <a:buFont typeface="Wingdings" panose="05000000000000000000" pitchFamily="2" charset="2"/>
              <a:buChar char="q"/>
            </a:pPr>
            <a:endParaRPr lang="bg-BG" dirty="0" smtClean="0">
              <a:solidFill>
                <a:srgbClr val="003296"/>
              </a:solidFill>
            </a:endParaRPr>
          </a:p>
        </p:txBody>
      </p:sp>
      <p:sp>
        <p:nvSpPr>
          <p:cNvPr id="9" name="TextBox 8"/>
          <p:cNvSpPr txBox="1"/>
          <p:nvPr/>
        </p:nvSpPr>
        <p:spPr>
          <a:xfrm>
            <a:off x="3275856" y="116632"/>
            <a:ext cx="4536504" cy="917052"/>
          </a:xfrm>
          <a:prstGeom prst="rect">
            <a:avLst/>
          </a:prstGeom>
          <a:noFill/>
        </p:spPr>
        <p:txBody>
          <a:bodyPr wrap="square" rtlCol="0">
            <a:noAutofit/>
          </a:bodyPr>
          <a:lstStyle/>
          <a:p>
            <a:pPr algn="ctr"/>
            <a:r>
              <a:rPr lang="bg-BG" sz="2000" b="1" cap="all" dirty="0" smtClean="0">
                <a:solidFill>
                  <a:srgbClr val="003296"/>
                </a:solidFill>
              </a:rPr>
              <a:t>Докладване на държавни помощи</a:t>
            </a:r>
            <a:endParaRPr lang="en-US" sz="2000" b="1" cap="all" dirty="0">
              <a:solidFill>
                <a:srgbClr val="003296"/>
              </a:solidFill>
            </a:endParaRPr>
          </a:p>
        </p:txBody>
      </p:sp>
    </p:spTree>
    <p:extLst>
      <p:ext uri="{BB962C8B-B14F-4D97-AF65-F5344CB8AC3E}">
        <p14:creationId xmlns:p14="http://schemas.microsoft.com/office/powerpoint/2010/main" val="1314594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par>
                          <p:cTn id="10" fill="hold">
                            <p:stCondLst>
                              <p:cond delay="2000"/>
                            </p:stCondLst>
                            <p:childTnLst>
                              <p:par>
                                <p:cTn id="11" presetID="47" presetClass="entr" presetSubtype="0" fill="hold" grpId="0" nodeType="after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8554" y="6429528"/>
            <a:ext cx="9152554" cy="4284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412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30442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275856" y="116633"/>
            <a:ext cx="4536504" cy="917052"/>
          </a:xfrm>
          <a:prstGeom prst="rect">
            <a:avLst/>
          </a:prstGeom>
          <a:noFill/>
        </p:spPr>
        <p:txBody>
          <a:bodyPr wrap="square" rtlCol="0">
            <a:noAutofit/>
          </a:bodyPr>
          <a:lstStyle/>
          <a:p>
            <a:pPr algn="ctr"/>
            <a:r>
              <a:rPr lang="bg-BG" sz="2000" b="1" cap="all" dirty="0" smtClean="0">
                <a:solidFill>
                  <a:srgbClr val="003296"/>
                </a:solidFill>
              </a:rPr>
              <a:t>Докладване на държавни помощи</a:t>
            </a:r>
            <a:endParaRPr lang="en-US" sz="2000" b="1" cap="all" dirty="0">
              <a:solidFill>
                <a:srgbClr val="003296"/>
              </a:solidFill>
            </a:endParaRPr>
          </a:p>
        </p:txBody>
      </p:sp>
      <p:sp>
        <p:nvSpPr>
          <p:cNvPr id="11" name="TextBox 10"/>
          <p:cNvSpPr txBox="1"/>
          <p:nvPr/>
        </p:nvSpPr>
        <p:spPr>
          <a:xfrm>
            <a:off x="251519" y="3356992"/>
            <a:ext cx="8539295" cy="3072536"/>
          </a:xfrm>
          <a:prstGeom prst="rect">
            <a:avLst/>
          </a:prstGeom>
          <a:noFill/>
          <a:effectLst/>
        </p:spPr>
        <p:txBody>
          <a:bodyPr wrap="square" rtlCol="0">
            <a:noAutofit/>
          </a:bodyPr>
          <a:lstStyle/>
          <a:p>
            <a:pPr marL="285750" indent="-285750" algn="just">
              <a:spcBef>
                <a:spcPts val="600"/>
              </a:spcBef>
              <a:spcAft>
                <a:spcPts val="600"/>
              </a:spcAft>
              <a:buFont typeface="Wingdings" panose="05000000000000000000" pitchFamily="2" charset="2"/>
              <a:buChar char="q"/>
            </a:pPr>
            <a:r>
              <a:rPr lang="bg-BG" dirty="0" smtClean="0">
                <a:solidFill>
                  <a:srgbClr val="003296"/>
                </a:solidFill>
              </a:rPr>
              <a:t> В случаите, когато част от финансирането e под формата на „</a:t>
            </a:r>
            <a:r>
              <a:rPr lang="la-Latn" dirty="0" smtClean="0">
                <a:solidFill>
                  <a:srgbClr val="003296"/>
                </a:solidFill>
              </a:rPr>
              <a:t>de-minimis</a:t>
            </a:r>
            <a:r>
              <a:rPr lang="bg-BG" dirty="0" smtClean="0">
                <a:solidFill>
                  <a:srgbClr val="003296"/>
                </a:solidFill>
              </a:rPr>
              <a:t>“ за изпълнението на определена дейност, но партньорът не е краен потребител на помощта (т.е. изпълнението на тази дейност ще даде предимство на трети лица), използването на съответните средства трябва да се  формализира чрез подписване на декларация, договор или друг документ  между партньора и крайния потребител.</a:t>
            </a:r>
          </a:p>
          <a:p>
            <a:pPr marL="285750" indent="-285750" algn="just">
              <a:spcBef>
                <a:spcPts val="600"/>
              </a:spcBef>
              <a:spcAft>
                <a:spcPts val="600"/>
              </a:spcAft>
              <a:buFont typeface="Wingdings" panose="05000000000000000000" pitchFamily="2" charset="2"/>
              <a:buChar char="q"/>
            </a:pPr>
            <a:r>
              <a:rPr lang="bg-BG" dirty="0" smtClean="0">
                <a:solidFill>
                  <a:srgbClr val="003296"/>
                </a:solidFill>
              </a:rPr>
              <a:t>Водещият партньор на проекта е длъжен да уведоми официално Управляващия орган за всеки краен получател на помощта не по-късно от деня, следващ датата, на която е подписан „формализирания“ документ за предоставяне на помощта.</a:t>
            </a:r>
            <a:endParaRPr lang="bg-BG" dirty="0">
              <a:solidFill>
                <a:srgbClr val="003296"/>
              </a:solidFill>
            </a:endParaRPr>
          </a:p>
        </p:txBody>
      </p:sp>
      <p:pic>
        <p:nvPicPr>
          <p:cNvPr id="10" name="Картина 7"/>
          <p:cNvPicPr>
            <a:picLocks/>
          </p:cNvPicPr>
          <p:nvPr/>
        </p:nvPicPr>
        <p:blipFill>
          <a:blip r:embed="rId6" cstate="print"/>
          <a:srcRect l="3334" b="8323"/>
          <a:stretch>
            <a:fillRect/>
          </a:stretch>
        </p:blipFill>
        <p:spPr bwMode="auto">
          <a:xfrm>
            <a:off x="3528452" y="1556792"/>
            <a:ext cx="2160000" cy="1728000"/>
          </a:xfrm>
          <a:prstGeom prst="rect">
            <a:avLst/>
          </a:prstGeom>
          <a:noFill/>
          <a:ln w="9525">
            <a:noFill/>
            <a:miter lim="800000"/>
            <a:headEnd/>
            <a:tailEnd/>
          </a:ln>
        </p:spPr>
      </p:pic>
    </p:spTree>
    <p:extLst>
      <p:ext uri="{BB962C8B-B14F-4D97-AF65-F5344CB8AC3E}">
        <p14:creationId xmlns:p14="http://schemas.microsoft.com/office/powerpoint/2010/main" val="131459479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4088</TotalTime>
  <Words>2097</Words>
  <Application>Microsoft Office PowerPoint</Application>
  <PresentationFormat>On-screen Show (4:3)</PresentationFormat>
  <Paragraphs>114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Jakimovski</dc:creator>
  <cp:lastModifiedBy>Vania Hristova</cp:lastModifiedBy>
  <cp:revision>433</cp:revision>
  <dcterms:created xsi:type="dcterms:W3CDTF">2015-08-20T10:52:59Z</dcterms:created>
  <dcterms:modified xsi:type="dcterms:W3CDTF">2017-03-31T06:16:05Z</dcterms:modified>
</cp:coreProperties>
</file>