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79" r:id="rId5"/>
    <p:sldId id="263" r:id="rId6"/>
    <p:sldId id="280" r:id="rId7"/>
    <p:sldId id="281" r:id="rId8"/>
    <p:sldId id="266" r:id="rId9"/>
    <p:sldId id="268" r:id="rId10"/>
    <p:sldId id="269" r:id="rId11"/>
    <p:sldId id="270" r:id="rId12"/>
    <p:sldId id="284" r:id="rId13"/>
    <p:sldId id="283" r:id="rId14"/>
    <p:sldId id="282" r:id="rId15"/>
    <p:sldId id="273" r:id="rId16"/>
    <p:sldId id="276" r:id="rId17"/>
    <p:sldId id="278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159B25"/>
    <a:srgbClr val="99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81371" autoAdjust="0"/>
  </p:normalViewPr>
  <p:slideViewPr>
    <p:cSldViewPr>
      <p:cViewPr>
        <p:scale>
          <a:sx n="100" d="100"/>
          <a:sy n="100" d="100"/>
        </p:scale>
        <p:origin x="-22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F4A8-6EAE-4506-8549-C0FE2203036F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7151-B796-421F-B0FE-316FBDE7ED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15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98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noProof="0" dirty="0" smtClean="0"/>
              <a:t>В </a:t>
            </a:r>
            <a:r>
              <a:rPr lang="bg-BG" b="1" noProof="0" dirty="0" smtClean="0"/>
              <a:t>наръчника за</a:t>
            </a:r>
            <a:r>
              <a:rPr lang="bg-BG" b="1" baseline="0" noProof="0" dirty="0" smtClean="0"/>
              <a:t> изпълнение на проекти </a:t>
            </a:r>
            <a:r>
              <a:rPr lang="bg-BG" baseline="0" noProof="0" dirty="0" smtClean="0"/>
              <a:t>и в</a:t>
            </a:r>
            <a:r>
              <a:rPr lang="bg-B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наръчника за осъществяване на ПНК </a:t>
            </a:r>
            <a:r>
              <a:rPr lang="bg-BG" baseline="0" noProof="0" dirty="0" smtClean="0"/>
              <a:t>подробно са описани, какви други документи са необходими за верификацията на всеки отделен разход. Актуалните версии на наръчниците </a:t>
            </a:r>
            <a:r>
              <a:rPr lang="bg-BG" sz="1200" b="1" i="1" u="sng" strike="noStrike" kern="1200" baseline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ще бъдат  </a:t>
            </a:r>
            <a:r>
              <a:rPr lang="bg-BG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публикувани на страницата на Програмата.</a:t>
            </a:r>
            <a:endParaRPr lang="bg-BG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noProof="0" dirty="0" smtClean="0"/>
              <a:t>Насоки за определянето на</a:t>
            </a:r>
            <a:r>
              <a:rPr lang="bg-BG" b="1" noProof="0" dirty="0" smtClean="0"/>
              <a:t> ДДС </a:t>
            </a:r>
            <a:r>
              <a:rPr lang="bg-BG" noProof="0" dirty="0" smtClean="0"/>
              <a:t>като допустим или недопустим разход за целите на безвъзмездното финансиране са предоставени в писмо на министъра на финансите № </a:t>
            </a:r>
            <a:r>
              <a:rPr lang="bg-BG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3/23.12.2016</a:t>
            </a:r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mtClean="0"/>
              <a:t>Условията</a:t>
            </a:r>
            <a:r>
              <a:rPr lang="bg-BG" baseline="0" smtClean="0"/>
              <a:t> и реда за подаване на Искането за плащане са определени в чл.9 от Договора за субсидия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bg-BG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230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422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55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5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43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1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3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83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834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801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A6AA-AF5E-4D83-9AE2-4BCDDB0639A5}" type="datetimeFigureOut">
              <a:rPr lang="bg-BG" smtClean="0"/>
              <a:t>30.3.2017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5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budget/contracts_grants/info_contracts/inforeuro/index_en.cf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lue Abstract Backgrounds Free Online Wallpapers For Cell Phones Wallpaper"/>
          <p:cNvSpPr>
            <a:spLocks noChangeAspect="1" noChangeArrowheads="1"/>
          </p:cNvSpPr>
          <p:nvPr/>
        </p:nvSpPr>
        <p:spPr bwMode="auto">
          <a:xfrm>
            <a:off x="993046" y="11774"/>
            <a:ext cx="278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sp>
        <p:nvSpPr>
          <p:cNvPr id="10" name="Rectangle 9"/>
          <p:cNvSpPr/>
          <p:nvPr/>
        </p:nvSpPr>
        <p:spPr>
          <a:xfrm>
            <a:off x="435656" y="2280935"/>
            <a:ext cx="84969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4400" b="1" dirty="0" smtClean="0">
                <a:solidFill>
                  <a:schemeClr val="bg1"/>
                </a:solidFill>
              </a:rPr>
              <a:t> </a:t>
            </a:r>
            <a:r>
              <a:rPr lang="bg-BG" sz="36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МОДУЛ 2.</a:t>
            </a:r>
            <a:r>
              <a:rPr lang="en-US" sz="36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2</a:t>
            </a:r>
            <a:endParaRPr lang="bg-BG" sz="3600" b="1" dirty="0">
              <a:solidFill>
                <a:srgbClr val="003296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Arial" charset="0"/>
            </a:endParaRPr>
          </a:p>
          <a:p>
            <a:pPr algn="r"/>
            <a:r>
              <a:rPr lang="bg-BG" sz="36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Финансово изпълнение и</a:t>
            </a:r>
            <a:endParaRPr lang="en-US" sz="3600" b="1" dirty="0" smtClean="0">
              <a:solidFill>
                <a:srgbClr val="003296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Arial" charset="0"/>
            </a:endParaRPr>
          </a:p>
          <a:p>
            <a:pPr algn="r"/>
            <a:r>
              <a:rPr lang="bg-BG" sz="3600" b="1" dirty="0" smtClean="0">
                <a:solidFill>
                  <a:srgbClr val="003296"/>
                </a:solidFill>
                <a:latin typeface="Trebuchet MS" panose="020B0603020202020204" pitchFamily="34" charset="0"/>
                <a:ea typeface="+mj-ea"/>
                <a:cs typeface="Arial" panose="020B0604020202020204" pitchFamily="34" charset="0"/>
                <a:sym typeface="Arial" charset="0"/>
              </a:rPr>
              <a:t> финансово отчитане на проекта</a:t>
            </a:r>
            <a:endParaRPr lang="bg-BG" sz="3600" b="1" dirty="0">
              <a:solidFill>
                <a:srgbClr val="003296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" name="Shape 19"/>
          <p:cNvSpPr txBox="1">
            <a:spLocks/>
          </p:cNvSpPr>
          <p:nvPr/>
        </p:nvSpPr>
        <p:spPr>
          <a:xfrm>
            <a:off x="107504" y="3006244"/>
            <a:ext cx="9152554" cy="2304256"/>
          </a:xfrm>
          <a:prstGeom prst="rect">
            <a:avLst/>
          </a:prstGeom>
        </p:spPr>
        <p:txBody>
          <a:bodyPr vert="horz" lIns="91440" tIns="45700" rIns="91440" bIns="457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bg-BG" altLang="bg-BG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76"/>
            <a:ext cx="83216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92022"/>
            <a:ext cx="35179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5528405" y="5555313"/>
            <a:ext cx="3384376" cy="648072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Хасково</a:t>
            </a:r>
            <a:r>
              <a:rPr lang="en-US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, </a:t>
            </a:r>
            <a:r>
              <a:rPr lang="bg-BG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29 март 2017 </a:t>
            </a:r>
            <a:endParaRPr lang="en-US" sz="1600" b="1" dirty="0">
              <a:solidFill>
                <a:srgbClr val="003296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b="1" dirty="0">
                <a:solidFill>
                  <a:srgbClr val="003296"/>
                </a:solidFill>
                <a:latin typeface="Trebuchet MS" panose="020B0603020202020204" pitchFamily="34" charset="0"/>
              </a:rPr>
              <a:t>ОБУЧЕНИЕ „ИЗПЪЛНЕНИЕ НА ПРОЕКТИ</a:t>
            </a:r>
            <a:r>
              <a:rPr lang="bg-BG" sz="1200" b="1" dirty="0">
                <a:solidFill>
                  <a:srgbClr val="002060"/>
                </a:solidFill>
                <a:latin typeface="Trebuchet MS" panose="020B0603020202020204" pitchFamily="34" charset="0"/>
              </a:rPr>
              <a:t>“ </a:t>
            </a:r>
            <a:endParaRPr lang="bg-BG" sz="1200" b="1" dirty="0" smtClean="0">
              <a:solidFill>
                <a:srgbClr val="00206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59632" y="677887"/>
            <a:ext cx="7077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Изготвяне на финансови </a:t>
            </a:r>
            <a:r>
              <a:rPr lang="bg-BG" altLang="en-US" sz="2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отчети</a:t>
            </a:r>
            <a:endParaRPr lang="bg-BG" altLang="en-US" sz="2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128" y="1352617"/>
            <a:ext cx="8280000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 Всички финансови отчети и Исканията за плащане се попълват в </a:t>
            </a:r>
            <a:r>
              <a:rPr lang="bg-BG" altLang="bg-BG" dirty="0">
                <a:solidFill>
                  <a:srgbClr val="FF0000"/>
                </a:solidFill>
                <a:ea typeface="宋体"/>
              </a:rPr>
              <a:t>Портала за </a:t>
            </a:r>
            <a:r>
              <a:rPr lang="bg-BG" altLang="bg-BG" dirty="0" smtClean="0">
                <a:solidFill>
                  <a:srgbClr val="FF0000"/>
                </a:solidFill>
                <a:ea typeface="宋体"/>
              </a:rPr>
              <a:t>бенефициенти;</a:t>
            </a:r>
            <a:endParaRPr lang="bg-BG" altLang="bg-BG" dirty="0">
              <a:solidFill>
                <a:srgbClr val="FF0000"/>
              </a:solidFill>
              <a:ea typeface="宋体"/>
            </a:endParaRP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Финансовите отчети, изготвени от бенефициента съдържат информация за:</a:t>
            </a:r>
          </a:p>
          <a:p>
            <a:pPr marL="74250" lvl="1" algn="just">
              <a:lnSpc>
                <a:spcPts val="2500"/>
              </a:lnSpc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 бюджета на проекта; извършените разходи за отчетния период; верифицираните разходи с натрупване; сумите, включени в исканията за плащане и процентното съотношение на поискани спрямо договорени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средства;</a:t>
            </a:r>
            <a:endParaRPr lang="bg-BG" altLang="bg-BG" dirty="0">
              <a:solidFill>
                <a:srgbClr val="003296"/>
              </a:solidFill>
              <a:ea typeface="宋体"/>
            </a:endParaRP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При изготвянето на отчет с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разходно оправдателни 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документи партньорите по проекта превръщат в евро националната валута по курса обявен на страницата на ЕК за </a:t>
            </a:r>
            <a:r>
              <a:rPr lang="bg-BG" altLang="bg-BG" b="1" dirty="0">
                <a:solidFill>
                  <a:srgbClr val="003296"/>
                </a:solidFill>
                <a:ea typeface="宋体"/>
              </a:rPr>
              <a:t>месеца на тяхното извършване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. Месечните обменни курсове на Комисията могат да се намерят на следната интернет страница:</a:t>
            </a:r>
          </a:p>
          <a:p>
            <a:pPr marL="74250" lvl="1" algn="just">
              <a:lnSpc>
                <a:spcPts val="2500"/>
              </a:lnSpc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 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ttp</a:t>
            </a:r>
            <a:r>
              <a:rPr lang="bg-BG" altLang="bg-BG" dirty="0">
                <a:solidFill>
                  <a:srgbClr val="FF0000"/>
                </a:solidFill>
                <a:ea typeface="宋体"/>
                <a:hlinkClick r:id="rId6"/>
              </a:rPr>
              <a:t>://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ec</a:t>
            </a:r>
            <a:r>
              <a:rPr lang="bg-BG" altLang="bg-BG" dirty="0">
                <a:solidFill>
                  <a:srgbClr val="FF0000"/>
                </a:solidFill>
                <a:ea typeface="宋体"/>
                <a:hlinkClick r:id="rId6"/>
              </a:rPr>
              <a:t>.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europa</a:t>
            </a:r>
            <a:r>
              <a:rPr lang="bg-BG" altLang="bg-BG" dirty="0">
                <a:solidFill>
                  <a:srgbClr val="FF0000"/>
                </a:solidFill>
                <a:ea typeface="宋体"/>
                <a:hlinkClick r:id="rId6"/>
              </a:rPr>
              <a:t>.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eu</a:t>
            </a:r>
            <a:r>
              <a:rPr lang="bg-BG" altLang="bg-BG" dirty="0">
                <a:solidFill>
                  <a:srgbClr val="FF0000"/>
                </a:solidFill>
                <a:ea typeface="宋体"/>
                <a:hlinkClick r:id="rId6"/>
              </a:rPr>
              <a:t>/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budget</a:t>
            </a:r>
            <a:r>
              <a:rPr lang="bg-BG" altLang="bg-BG" dirty="0">
                <a:solidFill>
                  <a:srgbClr val="FF0000"/>
                </a:solidFill>
                <a:ea typeface="宋体"/>
                <a:hlinkClick r:id="rId6"/>
              </a:rPr>
              <a:t>/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contracts_grants</a:t>
            </a:r>
            <a:r>
              <a:rPr lang="bg-BG" altLang="bg-BG" dirty="0">
                <a:solidFill>
                  <a:srgbClr val="FF0000"/>
                </a:solidFill>
                <a:ea typeface="宋体"/>
                <a:hlinkClick r:id="rId6"/>
              </a:rPr>
              <a:t>/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info_contracts</a:t>
            </a:r>
            <a:r>
              <a:rPr lang="bg-BG" altLang="bg-BG" dirty="0">
                <a:solidFill>
                  <a:srgbClr val="FF0000"/>
                </a:solidFill>
                <a:ea typeface="宋体"/>
                <a:hlinkClick r:id="rId6"/>
              </a:rPr>
              <a:t>/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inforeuro</a:t>
            </a:r>
            <a:r>
              <a:rPr lang="bg-BG" altLang="bg-BG" dirty="0">
                <a:solidFill>
                  <a:srgbClr val="FF0000"/>
                </a:solidFill>
                <a:ea typeface="宋体"/>
                <a:hlinkClick r:id="rId6"/>
              </a:rPr>
              <a:t>/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index_en</a:t>
            </a:r>
            <a:r>
              <a:rPr lang="bg-BG" altLang="bg-BG" dirty="0">
                <a:solidFill>
                  <a:srgbClr val="FF0000"/>
                </a:solidFill>
                <a:ea typeface="宋体"/>
                <a:hlinkClick r:id="rId6"/>
              </a:rPr>
              <a:t>.</a:t>
            </a:r>
            <a:r>
              <a:rPr lang="bg-BG" altLang="bg-BG" dirty="0" err="1">
                <a:solidFill>
                  <a:srgbClr val="FF0000"/>
                </a:solidFill>
                <a:ea typeface="宋体"/>
                <a:hlinkClick r:id="rId6"/>
              </a:rPr>
              <a:t>cfm</a:t>
            </a:r>
            <a:r>
              <a:rPr lang="bg-BG" altLang="bg-BG" dirty="0">
                <a:solidFill>
                  <a:srgbClr val="FF0000"/>
                </a:solidFill>
                <a:ea typeface="宋体"/>
              </a:rPr>
              <a:t>  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Финансовият отчет се калкулира автоматично, след като водещият партньор и/или партньорът избере кои фактури ще бъдат включени в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него;</a:t>
            </a:r>
            <a:endParaRPr lang="bg-BG" altLang="bg-BG" dirty="0">
              <a:solidFill>
                <a:srgbClr val="003296"/>
              </a:solidFill>
              <a:ea typeface="宋体"/>
            </a:endParaRP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Подобно на финансовите отчети,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искането 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за плащане също се калкулира автоматично след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избор 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на съответните финансови отчети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.</a:t>
            </a:r>
            <a:endParaRPr lang="bg-BG" altLang="bg-BG" dirty="0">
              <a:solidFill>
                <a:srgbClr val="003296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907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59632" y="874088"/>
            <a:ext cx="7077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Изисквания към </a:t>
            </a:r>
            <a:r>
              <a:rPr lang="bg-BG" altLang="en-US" sz="2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разходно оправдателните </a:t>
            </a:r>
            <a:r>
              <a:rPr lang="bg-BG" altLang="en-US" sz="2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документи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050" y="1772816"/>
            <a:ext cx="8280000" cy="456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Разходите се доказват с разходно оправдателни документи в зависимост от вида разход, като се спазват изискванията за отчитане на разходите по съответните бюджетни пера;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b="1" dirty="0" smtClean="0">
                <a:solidFill>
                  <a:srgbClr val="003296"/>
                </a:solidFill>
                <a:ea typeface="宋体"/>
              </a:rPr>
              <a:t>Първичните счетоводни документи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следва да отговарят на изискванията на Закона за счетоводството, ЗДДС и други приложими закони;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В случаите, когато документите са издадени извън територията на Република България, те трябва да бъдат на английски език или езика на страната партньор, но с приложен превод на български език;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Ако в една фактура са включени разходи по различни бюджетни линии, към фактурата трябва да се приложи подробно описание на разходите включени в нея, разделени по отделни бюджетни линии и под-линии (ако е приложимо);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Във всички документи, свързани с изпълнението на проекта, следва да се включва текст: „Разходът е по проект №......./Код на проекта/….Програма ИНТЕРРЕГ - ИПА СВС България – Турция.</a:t>
            </a:r>
            <a:endParaRPr lang="bg-BG" altLang="bg-BG" dirty="0">
              <a:solidFill>
                <a:srgbClr val="003296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823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38463" y="567333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Приходи по проекта</a:t>
            </a:r>
            <a:endParaRPr lang="bg-BG" altLang="en-US" sz="2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650" y="1844824"/>
            <a:ext cx="846728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В случаите, в които  по време на изпълнение на проекта се генерират приходи, общата стойност на допустимите разходи  следва да бъде намалена с нетните приходи, генерирани по време на изпълнението на проекта (Регламент 1303 на ЕК, чл. 65(8));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Нетни приходи от проекта - плащания от потребителите на стоките или услугите, като такси, заплащани директно от ползвателите на инфраструктурни съоръжения и др. (например, ако проектът е за обновяване на читалище или музей, приходите от билети за използването им по време на изпълнение на проекта трябва да бъдат намалени);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По време на изпълнението на проекти, генериращи приходи, всеки бенефициент по проекта, трябва да поддържа подробна, навременна, адекватна и </a:t>
            </a:r>
            <a:r>
              <a:rPr lang="bg-BG" altLang="bg-BG" dirty="0" err="1" smtClean="0">
                <a:solidFill>
                  <a:srgbClr val="003296"/>
                </a:solidFill>
                <a:ea typeface="宋体"/>
              </a:rPr>
              <a:t>проследима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 информация за генерираните приходи.</a:t>
            </a:r>
          </a:p>
        </p:txBody>
      </p:sp>
    </p:spTree>
    <p:extLst>
      <p:ext uri="{BB962C8B-B14F-4D97-AF65-F5344CB8AC3E}">
        <p14:creationId xmlns:p14="http://schemas.microsoft.com/office/powerpoint/2010/main" val="36722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38463" y="567333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Често допускани грешки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8" y="3212976"/>
            <a:ext cx="20542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799" y="2681370"/>
            <a:ext cx="589723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Грешен 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пореден номер на Искането за плащане;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Неправилен отчетен период или срок на договора за субсидия;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Сумата на искането за плащане не съответства на верифицираните суми, посочени в Сертификата за </a:t>
            </a:r>
            <a:r>
              <a:rPr lang="bg-BG" altLang="bg-BG" dirty="0" err="1">
                <a:solidFill>
                  <a:srgbClr val="003296"/>
                </a:solidFill>
                <a:ea typeface="宋体"/>
              </a:rPr>
              <a:t>валидиране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 на разходите от контрольор ПНК за всеки отделен партньор;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Неспазване на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срока / сроковете 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за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подаване, 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заложени в договора за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субсидия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1799" y="1613845"/>
            <a:ext cx="505123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50" lvl="1" algn="ctr">
              <a:lnSpc>
                <a:spcPts val="2500"/>
              </a:lnSpc>
            </a:pPr>
            <a:r>
              <a:rPr lang="bg-BG" altLang="bg-BG" b="1" dirty="0">
                <a:solidFill>
                  <a:srgbClr val="003296"/>
                </a:solidFill>
                <a:ea typeface="宋体"/>
              </a:rPr>
              <a:t>Често допускани грешки в искането за плащане:</a:t>
            </a:r>
          </a:p>
        </p:txBody>
      </p:sp>
    </p:spTree>
    <p:extLst>
      <p:ext uri="{BB962C8B-B14F-4D97-AF65-F5344CB8AC3E}">
        <p14:creationId xmlns:p14="http://schemas.microsoft.com/office/powerpoint/2010/main" val="24098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0" y="33933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38463" y="567333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Често допускани грешки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2587" y="1916831"/>
            <a:ext cx="6829080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50" lvl="1" algn="ctr">
              <a:lnSpc>
                <a:spcPts val="2500"/>
              </a:lnSpc>
            </a:pPr>
            <a:endParaRPr lang="bg-BG" altLang="bg-BG" b="1" dirty="0">
              <a:solidFill>
                <a:srgbClr val="003296"/>
              </a:solidFill>
              <a:ea typeface="宋体"/>
            </a:endParaRP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Използване на грешен обменен курс;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Отчитане на разходи в неправилна бюджетна линия;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Посочване на различни стойности за даден разход в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описа 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на фактурите и във финансовият отчет;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Описанието на разходите посочено в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описа 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на фактурите не съответства на разходите планирани във формуляра за кандидатстване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Липсват документи, доказващи извършването на разходи по проекта;</a:t>
            </a:r>
            <a:endParaRPr lang="bg-BG" altLang="bg-BG" dirty="0">
              <a:solidFill>
                <a:srgbClr val="003296"/>
              </a:solidFill>
              <a:ea typeface="宋体"/>
            </a:endParaRP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Частично попълване на информация в описа на фактурите;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Неясно описание на разходите в описа на фактурите;</a:t>
            </a:r>
          </a:p>
          <a:p>
            <a:pPr marL="36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>
                <a:solidFill>
                  <a:srgbClr val="003296"/>
                </a:solidFill>
                <a:ea typeface="宋体"/>
              </a:rPr>
              <a:t>Технически  и аритметични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грешки.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835584"/>
            <a:ext cx="1941067" cy="121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796323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50" lvl="1" algn="ctr">
              <a:lnSpc>
                <a:spcPts val="2500"/>
              </a:lnSpc>
            </a:pPr>
            <a:r>
              <a:rPr lang="bg-BG" altLang="bg-BG" b="1" dirty="0">
                <a:solidFill>
                  <a:srgbClr val="003296"/>
                </a:solidFill>
                <a:ea typeface="宋体"/>
              </a:rPr>
              <a:t>Често допускани грешки в Описа на фактурите и финансовия отчет:</a:t>
            </a:r>
          </a:p>
        </p:txBody>
      </p:sp>
    </p:spTree>
    <p:extLst>
      <p:ext uri="{BB962C8B-B14F-4D97-AF65-F5344CB8AC3E}">
        <p14:creationId xmlns:p14="http://schemas.microsoft.com/office/powerpoint/2010/main" val="21330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38463" y="567333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Често допускани грешки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3016"/>
            <a:ext cx="18843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0363" y="1319034"/>
            <a:ext cx="8323271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ts val="2500"/>
              </a:lnSpc>
            </a:pPr>
            <a:r>
              <a:rPr lang="bg-BG" b="1" dirty="0">
                <a:solidFill>
                  <a:srgbClr val="003296"/>
                </a:solidFill>
                <a:ea typeface="宋体"/>
              </a:rPr>
              <a:t>Често допускани грешки в съпътстващите документи:</a:t>
            </a:r>
          </a:p>
          <a:p>
            <a:pPr marL="0" lvl="1" algn="ctr">
              <a:lnSpc>
                <a:spcPts val="2500"/>
              </a:lnSpc>
            </a:pPr>
            <a:endParaRPr lang="bg-BG" b="1" dirty="0">
              <a:solidFill>
                <a:srgbClr val="003296"/>
              </a:solidFill>
              <a:ea typeface="宋体"/>
            </a:endParaRPr>
          </a:p>
          <a:p>
            <a:pPr marL="540000" lvl="1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SWIFT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кодът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не е посочен във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финансово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идентификационна форма на ВП;</a:t>
            </a:r>
          </a:p>
          <a:p>
            <a:pPr marL="540000" lvl="1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Пакетът </a:t>
            </a:r>
            <a:r>
              <a:rPr lang="bg-BG" dirty="0">
                <a:solidFill>
                  <a:srgbClr val="003296"/>
                </a:solidFill>
                <a:ea typeface="宋体"/>
              </a:rPr>
              <a:t>с документи е непълен. Липсват придружаващи документи;</a:t>
            </a:r>
          </a:p>
          <a:p>
            <a:pPr marL="540000" lvl="1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Използване на неактуални версии на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искането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за плащане и отделните приложения;</a:t>
            </a:r>
          </a:p>
          <a:p>
            <a:pPr marL="540000" lvl="1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Липса на материали от събитието: снимки, списък на участниците, протокол, др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.</a:t>
            </a:r>
            <a:endParaRPr lang="bg-BG" dirty="0">
              <a:solidFill>
                <a:srgbClr val="003296"/>
              </a:solidFill>
              <a:ea typeface="宋体"/>
            </a:endParaRPr>
          </a:p>
          <a:p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3" y="3861048"/>
            <a:ext cx="8323271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ts val="2200"/>
              </a:lnSpc>
            </a:pPr>
            <a:r>
              <a:rPr lang="bg-BG" b="1" dirty="0">
                <a:solidFill>
                  <a:srgbClr val="003296"/>
                </a:solidFill>
                <a:ea typeface="宋体"/>
              </a:rPr>
              <a:t>Други грешки:</a:t>
            </a:r>
          </a:p>
          <a:p>
            <a:pPr marL="0" lvl="1" algn="ctr">
              <a:lnSpc>
                <a:spcPts val="2200"/>
              </a:lnSpc>
            </a:pPr>
            <a:endParaRPr lang="bg-BG" b="1" dirty="0">
              <a:solidFill>
                <a:srgbClr val="003296"/>
              </a:solidFill>
              <a:ea typeface="宋体"/>
            </a:endParaRPr>
          </a:p>
          <a:p>
            <a:pPr marL="540000" lvl="1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Нечетливо копие на сканираните документи;</a:t>
            </a:r>
          </a:p>
          <a:p>
            <a:pPr marL="540000" lvl="1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Всяка страница е сканирана като отделен файл;</a:t>
            </a:r>
          </a:p>
          <a:p>
            <a:pPr marL="540000" lvl="1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Описаната информация в отделните клетки е нечетлива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. Част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от информацията не е на английски език;</a:t>
            </a:r>
          </a:p>
          <a:p>
            <a:pPr marL="540000" lvl="1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Недостатъчни познания на финансовите правила на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програмата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от страна на членовете на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екипа</a:t>
            </a:r>
            <a:r>
              <a:rPr lang="bg-BG" dirty="0">
                <a:solidFill>
                  <a:srgbClr val="003296"/>
                </a:solidFill>
                <a:ea typeface="宋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4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38463" y="567333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Полезни съвети: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5170" y="1484784"/>
            <a:ext cx="5953387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Следете интернет страницата на програмата; </a:t>
            </a:r>
          </a:p>
          <a:p>
            <a:pPr marL="54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Запознайте се с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н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аръчника за изпълнението на проекти;</a:t>
            </a:r>
          </a:p>
          <a:p>
            <a:pPr marL="54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 Запознайте се с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наръчника за осъществяване на ПНК;</a:t>
            </a:r>
          </a:p>
          <a:p>
            <a:pPr marL="54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Консултирайте се с УО и СС;</a:t>
            </a:r>
          </a:p>
          <a:p>
            <a:pPr marL="54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Водете точна и редовна счетоводна отчетност, отразяваща реалното изпълнение на договора.</a:t>
            </a:r>
          </a:p>
          <a:p>
            <a:pPr marL="54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endParaRPr lang="bg-BG" dirty="0" smtClean="0">
              <a:solidFill>
                <a:srgbClr val="003296"/>
              </a:solidFill>
              <a:ea typeface="宋体"/>
            </a:endParaRPr>
          </a:p>
          <a:p>
            <a:pPr marL="711450" lvl="2">
              <a:lnSpc>
                <a:spcPts val="2500"/>
              </a:lnSpc>
            </a:pPr>
            <a:r>
              <a:rPr lang="bg-BG" b="1" dirty="0" smtClean="0">
                <a:solidFill>
                  <a:srgbClr val="003296"/>
                </a:solidFill>
                <a:ea typeface="宋体"/>
              </a:rPr>
              <a:t>При отчитане на разходи извън допустимата територия:</a:t>
            </a:r>
            <a:endParaRPr lang="bg-BG" b="1" dirty="0">
              <a:solidFill>
                <a:srgbClr val="003296"/>
              </a:solidFill>
              <a:ea typeface="宋体"/>
            </a:endParaRPr>
          </a:p>
          <a:p>
            <a:pPr marL="54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Разходите извън допустимата територия следва да са свързани със събития по проекта;</a:t>
            </a:r>
          </a:p>
          <a:p>
            <a:pPr marL="540000" lvl="1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Мястото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за поемане на разходите за събития по проекта е мястото, където ще се проведе събитието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.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3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2996952"/>
            <a:ext cx="8539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solidFill>
                  <a:srgbClr val="003296"/>
                </a:solidFill>
              </a:rPr>
              <a:t>Благодаря за </a:t>
            </a:r>
            <a:r>
              <a:rPr lang="bg-BG" sz="4400" b="1" dirty="0" smtClean="0">
                <a:solidFill>
                  <a:srgbClr val="003296"/>
                </a:solidFill>
              </a:rPr>
              <a:t>вниманието !</a:t>
            </a:r>
            <a:endParaRPr lang="bg-BG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11960" y="5297285"/>
            <a:ext cx="4465539" cy="83099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Елица Кирякова – главен експерт в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bg-BG" sz="1600" dirty="0" smtClean="0">
                <a:solidFill>
                  <a:srgbClr val="003296"/>
                </a:solidFill>
                <a:latin typeface="+mj-lt"/>
              </a:rPr>
              <a:t>отдел „Финансово управление и контрол“, МРРБ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bg-BG" altLang="bg-BG" sz="1600" b="1" dirty="0" err="1" smtClean="0">
                <a:solidFill>
                  <a:srgbClr val="003296"/>
                </a:solidFill>
                <a:latin typeface="+mj-lt"/>
                <a:cs typeface="Tahoma" pitchFamily="34" charset="0"/>
              </a:rPr>
              <a:t>EKiryakova@mrrb</a:t>
            </a:r>
            <a:r>
              <a:rPr lang="bg-BG" altLang="bg-BG" sz="1600" b="1" dirty="0" smtClean="0">
                <a:solidFill>
                  <a:srgbClr val="003296"/>
                </a:solidFill>
                <a:latin typeface="+mj-lt"/>
                <a:cs typeface="Tahoma" pitchFamily="34" charset="0"/>
              </a:rPr>
              <a:t>.</a:t>
            </a:r>
            <a:r>
              <a:rPr lang="bg-BG" altLang="bg-BG" sz="1600" b="1" dirty="0" err="1" smtClean="0">
                <a:solidFill>
                  <a:srgbClr val="003296"/>
                </a:solidFill>
                <a:latin typeface="+mj-lt"/>
                <a:cs typeface="Tahoma" pitchFamily="34" charset="0"/>
              </a:rPr>
              <a:t>government</a:t>
            </a:r>
            <a:r>
              <a:rPr lang="bg-BG" altLang="bg-BG" sz="1600" b="1" dirty="0" smtClean="0">
                <a:solidFill>
                  <a:srgbClr val="003296"/>
                </a:solidFill>
                <a:latin typeface="+mj-lt"/>
                <a:cs typeface="Tahoma" pitchFamily="34" charset="0"/>
              </a:rPr>
              <a:t>.</a:t>
            </a:r>
            <a:r>
              <a:rPr lang="bg-BG" altLang="bg-BG" sz="1600" b="1" dirty="0" err="1" smtClean="0">
                <a:solidFill>
                  <a:srgbClr val="003296"/>
                </a:solidFill>
                <a:latin typeface="+mj-lt"/>
                <a:cs typeface="Tahoma" pitchFamily="34" charset="0"/>
              </a:rPr>
              <a:t>bg</a:t>
            </a:r>
            <a:endParaRPr lang="bg-BG" altLang="bg-BG" sz="1600" b="1" dirty="0">
              <a:solidFill>
                <a:srgbClr val="003296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31511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470955"/>
            <a:ext cx="85392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Първи стъпки:</a:t>
            </a:r>
          </a:p>
          <a:p>
            <a:pPr marL="342900" lvl="1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В рамките на 10 работни дни от датата на влизане в сила на договора за субсидия, ВП следва да представи пред УО и СС :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  <a:ea typeface="宋体"/>
                <a:cs typeface="Arial" pitchFamily="34" charset="0"/>
              </a:rPr>
              <a:t>Декларация</a:t>
            </a:r>
            <a:r>
              <a:rPr lang="en-US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 (</a:t>
            </a: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за </a:t>
            </a:r>
            <a:r>
              <a:rPr lang="bg-BG" dirty="0">
                <a:solidFill>
                  <a:srgbClr val="003296"/>
                </a:solidFill>
                <a:ea typeface="宋体"/>
                <a:cs typeface="Arial" pitchFamily="34" charset="0"/>
              </a:rPr>
              <a:t>всеки проектен партньор), </a:t>
            </a: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че за периода на изпълнение на проекта ще осигури и поддържа необходимия и квалифициран персонал с цел успешното изпълнение на дейностите по проекта ;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  <a:ea typeface="宋体"/>
                <a:cs typeface="Arial" pitchFamily="34" charset="0"/>
              </a:rPr>
              <a:t>Вътрешна заповед</a:t>
            </a: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(</a:t>
            </a: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за </a:t>
            </a:r>
            <a:r>
              <a:rPr lang="bg-BG" dirty="0">
                <a:solidFill>
                  <a:srgbClr val="003296"/>
                </a:solidFill>
                <a:ea typeface="宋体"/>
                <a:cs typeface="Arial" pitchFamily="34" charset="0"/>
              </a:rPr>
              <a:t>всеки проектен </a:t>
            </a:r>
            <a:r>
              <a:rPr lang="bg-BG">
                <a:solidFill>
                  <a:srgbClr val="003296"/>
                </a:solidFill>
                <a:ea typeface="宋体"/>
                <a:cs typeface="Arial" pitchFamily="34" charset="0"/>
              </a:rPr>
              <a:t>партньор</a:t>
            </a:r>
            <a:r>
              <a:rPr lang="bg-BG" smtClean="0">
                <a:solidFill>
                  <a:srgbClr val="003296"/>
                </a:solidFill>
                <a:ea typeface="宋体"/>
                <a:cs typeface="Arial" pitchFamily="34" charset="0"/>
              </a:rPr>
              <a:t>), удостоверяваща </a:t>
            </a: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определянето на членовете на екипа по проекта и съдържаща кратко описание на задълженията и отговорностите.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2. </a:t>
            </a:r>
            <a:r>
              <a:rPr lang="bg-BG" b="1" dirty="0" smtClean="0">
                <a:solidFill>
                  <a:srgbClr val="FF0000"/>
                </a:solidFill>
                <a:ea typeface="宋体"/>
                <a:cs typeface="Arial" pitchFamily="34" charset="0"/>
              </a:rPr>
              <a:t>Банкова сметка </a:t>
            </a: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– ВП следва да открие отделна сметка в евро за целите на проекта;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3. В рамките на 20 работни дни от датата на влизане в сила на договора за субсидия, водещият партньор трябва да изпрати до СС подробен </a:t>
            </a:r>
            <a:r>
              <a:rPr lang="bg-BG" b="1" dirty="0" smtClean="0">
                <a:solidFill>
                  <a:srgbClr val="FF0000"/>
                </a:solidFill>
                <a:ea typeface="宋体"/>
                <a:cs typeface="Arial" pitchFamily="34" charset="0"/>
              </a:rPr>
              <a:t>План за паричните потоци</a:t>
            </a:r>
            <a:r>
              <a:rPr lang="bg-BG" b="1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 </a:t>
            </a: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за изразходването на бюджетите на всеки от партньорите на тримесечна база;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g-BG" sz="1600" b="1" dirty="0" smtClean="0">
                <a:solidFill>
                  <a:srgbClr val="003296"/>
                </a:solidFill>
                <a:latin typeface="Arial" pitchFamily="34" charset="0"/>
                <a:ea typeface="宋体"/>
                <a:cs typeface="Arial" pitchFamily="34" charset="0"/>
              </a:rPr>
              <a:t>4. </a:t>
            </a:r>
            <a:r>
              <a:rPr lang="bg-BG" sz="16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Times New Roman"/>
              </a:rPr>
              <a:t>Подаване на искане за ПНК /Процес на одобрение на разходите/</a:t>
            </a:r>
            <a:r>
              <a:rPr lang="bg-BG" sz="16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Times New Roman"/>
              </a:rPr>
              <a:t> </a:t>
            </a: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– заявените разходи се проверяват/верифицират от Първо ниво на контрол;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g-BG" sz="1600" b="1" dirty="0" smtClean="0">
                <a:solidFill>
                  <a:srgbClr val="003296"/>
                </a:solidFill>
                <a:latin typeface="Arial" pitchFamily="34" charset="0"/>
                <a:ea typeface="宋体"/>
                <a:cs typeface="Arial" pitchFamily="34" charset="0"/>
              </a:rPr>
              <a:t>5. </a:t>
            </a:r>
            <a:r>
              <a:rPr lang="bg-BG" sz="16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Times New Roman"/>
              </a:rPr>
              <a:t>Подаване на искане за плащане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– </a:t>
            </a:r>
            <a:r>
              <a:rPr lang="bg-BG" dirty="0" smtClean="0">
                <a:solidFill>
                  <a:srgbClr val="003296"/>
                </a:solidFill>
                <a:ea typeface="宋体"/>
                <a:cs typeface="Arial" pitchFamily="34" charset="0"/>
              </a:rPr>
              <a:t>чрез портала за бенефициенти</a:t>
            </a:r>
            <a:endParaRPr lang="bg-BG" dirty="0">
              <a:solidFill>
                <a:srgbClr val="003296"/>
              </a:solidFill>
              <a:ea typeface="宋体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55576" y="908720"/>
            <a:ext cx="7914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Финансово управление – обща рамка</a:t>
            </a:r>
          </a:p>
        </p:txBody>
      </p:sp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56476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43762" y="772074"/>
            <a:ext cx="7914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Финансово </a:t>
            </a:r>
            <a:r>
              <a:rPr lang="ru-RU" altLang="en-US" sz="28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управление</a:t>
            </a:r>
            <a:endParaRPr lang="ru-RU" altLang="en-US" sz="28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1613845"/>
            <a:ext cx="7636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06463">
              <a:lnSpc>
                <a:spcPts val="30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003296"/>
                </a:solidFill>
                <a:ea typeface="宋体"/>
              </a:rPr>
              <a:t>Преди да започнете разходването на средства </a:t>
            </a:r>
            <a:r>
              <a:rPr lang="bg-BG" sz="2000" b="1" dirty="0" smtClean="0">
                <a:solidFill>
                  <a:srgbClr val="003296"/>
                </a:solidFill>
                <a:ea typeface="宋体"/>
              </a:rPr>
              <a:t>по проекта, </a:t>
            </a:r>
            <a:r>
              <a:rPr lang="bg-BG" sz="2000" b="1" dirty="0">
                <a:solidFill>
                  <a:srgbClr val="003296"/>
                </a:solidFill>
                <a:ea typeface="宋体"/>
              </a:rPr>
              <a:t>проверете</a:t>
            </a:r>
            <a:r>
              <a:rPr lang="bg-BG" sz="2000" b="1" dirty="0" smtClean="0">
                <a:solidFill>
                  <a:srgbClr val="003296"/>
                </a:solidFill>
                <a:ea typeface="宋体"/>
              </a:rPr>
              <a:t>:</a:t>
            </a:r>
            <a:endParaRPr lang="bg-BG" sz="2000" b="1" dirty="0">
              <a:solidFill>
                <a:srgbClr val="003296"/>
              </a:solidFill>
              <a:ea typeface="宋体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19" y="5250117"/>
            <a:ext cx="2623722" cy="13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47672" y="2447150"/>
            <a:ext cx="7510726" cy="641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Кои разходи могат да бъдат финансирани, т.е. допустимостта  на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разходите;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7672" y="3094452"/>
            <a:ext cx="7510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defTabSz="906463">
              <a:lnSpc>
                <a:spcPts val="3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Кои са недопустимите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разходи;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2542" y="3577443"/>
            <a:ext cx="718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Какви  разходи са планирани в бюджета по проекта;</a:t>
            </a:r>
          </a:p>
          <a:p>
            <a:endParaRPr lang="bg-BG" dirty="0"/>
          </a:p>
        </p:txBody>
      </p:sp>
      <p:sp>
        <p:nvSpPr>
          <p:cNvPr id="24" name="TextBox 23"/>
          <p:cNvSpPr txBox="1"/>
          <p:nvPr/>
        </p:nvSpPr>
        <p:spPr>
          <a:xfrm>
            <a:off x="1182542" y="3940341"/>
            <a:ext cx="7497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06463">
              <a:lnSpc>
                <a:spcPts val="3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Организирайте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първа работна среща с партньорите по проекта, на която трябва да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разпишете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подробен план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за действие;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2542" y="4646309"/>
            <a:ext cx="7518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06463">
              <a:lnSpc>
                <a:spcPts val="3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Разпределете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задачите между членовете на екипа още по време на работната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среща.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581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56476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2291134"/>
            <a:ext cx="8395279" cy="449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Необходими за изпълнението на дейностите по проекта и да са съобразени с принципите на доброто финансово управление;</a:t>
            </a:r>
          </a:p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Действително извършени в срока на изпълнение на дейностите по проекта;</a:t>
            </a:r>
          </a:p>
          <a:p>
            <a:pPr marL="342900" lvl="0" indent="-342900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Отчетени и осчетоводени с първични счетоводни и разходно оправдателни документи, съгласно националното законодателство;</a:t>
            </a:r>
          </a:p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Извършени и платени от съответния партньор в съответствие с условията на договора за финансиране и верифицирани (проверени и одобрени) като допустими от контрольорите;</a:t>
            </a:r>
          </a:p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В съответствие с разпоредбите на националното и европейско законодателство;</a:t>
            </a:r>
          </a:p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Отчетени в правилната бюджетна линия;</a:t>
            </a:r>
          </a:p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</a:rPr>
              <a:t>Разходите за данък добавена стойност </a:t>
            </a:r>
            <a:r>
              <a:rPr lang="bg-BG" b="1" dirty="0" smtClean="0">
                <a:solidFill>
                  <a:srgbClr val="003296"/>
                </a:solidFill>
              </a:rPr>
              <a:t>(ДДС) </a:t>
            </a:r>
            <a:r>
              <a:rPr lang="bg-BG" dirty="0" smtClean="0">
                <a:solidFill>
                  <a:srgbClr val="003296"/>
                </a:solidFill>
              </a:rPr>
              <a:t>са допустими при условие, че данъкът не може да се възстанови от друг източник. Само невъзстановим ДДС е допустим за финансиране по програмата.</a:t>
            </a:r>
            <a:endParaRPr lang="bg-BG" b="1" dirty="0">
              <a:solidFill>
                <a:srgbClr val="003296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18660" y="806922"/>
            <a:ext cx="7914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en-US" sz="2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ДОПУСТИМОСТ НА РАЗХОДИТЕ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1" y="1254496"/>
            <a:ext cx="14271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7684" y="1557600"/>
            <a:ext cx="6626675" cy="79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06463">
              <a:lnSpc>
                <a:spcPts val="25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003296"/>
                </a:solidFill>
                <a:ea typeface="宋体"/>
              </a:rPr>
              <a:t>За да бъдат допустими за финансиране, </a:t>
            </a:r>
            <a:endParaRPr lang="bg-BG" sz="2000" b="1" dirty="0" smtClean="0">
              <a:solidFill>
                <a:srgbClr val="003296"/>
              </a:solidFill>
              <a:ea typeface="宋体"/>
            </a:endParaRPr>
          </a:p>
          <a:p>
            <a:pPr lvl="0" algn="ctr" defTabSz="906463">
              <a:lnSpc>
                <a:spcPts val="2500"/>
              </a:lnSpc>
              <a:spcAft>
                <a:spcPts val="600"/>
              </a:spcAft>
            </a:pPr>
            <a:r>
              <a:rPr lang="bg-BG" sz="2000" b="1" dirty="0" smtClean="0">
                <a:solidFill>
                  <a:srgbClr val="003296"/>
                </a:solidFill>
                <a:ea typeface="宋体"/>
              </a:rPr>
              <a:t>разходите </a:t>
            </a:r>
            <a:r>
              <a:rPr lang="bg-BG" sz="2000" b="1" dirty="0">
                <a:solidFill>
                  <a:srgbClr val="003296"/>
                </a:solidFill>
                <a:ea typeface="宋体"/>
              </a:rPr>
              <a:t>трябва да са:</a:t>
            </a:r>
          </a:p>
        </p:txBody>
      </p:sp>
    </p:spTree>
    <p:extLst>
      <p:ext uri="{BB962C8B-B14F-4D97-AF65-F5344CB8AC3E}">
        <p14:creationId xmlns:p14="http://schemas.microsoft.com/office/powerpoint/2010/main" val="41595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56476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600770"/>
            <a:ext cx="8395279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  <a:ea typeface="宋体"/>
              </a:rPr>
              <a:t>Началната дата на допустимост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на разходите за изпълнение на проекта </a:t>
            </a:r>
            <a:r>
              <a:rPr lang="bg-BG" dirty="0" smtClean="0">
                <a:solidFill>
                  <a:srgbClr val="FF0000"/>
                </a:solidFill>
                <a:ea typeface="宋体"/>
              </a:rPr>
              <a:t>е датата, следваща датата на регистриране на договора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 за финансиране в деловодната система на Управляващият орган. </a:t>
            </a:r>
          </a:p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Началната дата за допустимост на разходите за подготовка на проектното предложение за българските партньори е началната дата на програмния период - 01 януари 2014</a:t>
            </a:r>
            <a:r>
              <a:rPr lang="bg-BG" dirty="0" smtClean="0">
                <a:solidFill>
                  <a:srgbClr val="FF0000"/>
                </a:solidFill>
                <a:ea typeface="宋体"/>
              </a:rPr>
              <a:t>.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 За партньорите от Турция началната дата за допустимост на разходите за подготовка на проекта е датата, следваща датата на подаването на Програмата в ЕК (22.09.2014). </a:t>
            </a:r>
          </a:p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Крайната дата за допустимост на разходите за подготовка на проектното предложение е датата на подаване на проектното предложение.</a:t>
            </a:r>
          </a:p>
          <a:p>
            <a:pPr marL="342900" lvl="0" indent="-342900" algn="just" defTabSz="906463">
              <a:lnSpc>
                <a:spcPts val="25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bg-BG" b="1" dirty="0" smtClean="0">
                <a:solidFill>
                  <a:srgbClr val="003296"/>
                </a:solidFill>
                <a:ea typeface="宋体"/>
              </a:rPr>
              <a:t>Разходите за подготовка на проекта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трябва да бъдат поискани за възстановяване и верифицирани </a:t>
            </a:r>
            <a:r>
              <a:rPr lang="bg-BG" dirty="0" smtClean="0">
                <a:solidFill>
                  <a:srgbClr val="FF0000"/>
                </a:solidFill>
                <a:ea typeface="宋体"/>
              </a:rPr>
              <a:t>с първото искането за плащане от съответния партньор на проекта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. 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18660" y="806922"/>
            <a:ext cx="7914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en-US" sz="24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ДОПУСТИМОСТ НА РАЗХОДИТЕ</a:t>
            </a:r>
          </a:p>
        </p:txBody>
      </p:sp>
    </p:spTree>
    <p:extLst>
      <p:ext uri="{BB962C8B-B14F-4D97-AF65-F5344CB8AC3E}">
        <p14:creationId xmlns:p14="http://schemas.microsoft.com/office/powerpoint/2010/main" val="39155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8058" y="-129061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3234"/>
            <a:ext cx="22685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350" y="2318891"/>
            <a:ext cx="8121297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  <a:ea typeface="宋体"/>
              </a:rPr>
              <a:t>За </a:t>
            </a:r>
            <a:r>
              <a:rPr lang="bg-BG" dirty="0">
                <a:solidFill>
                  <a:srgbClr val="FF0000"/>
                </a:solidFill>
                <a:ea typeface="宋体"/>
              </a:rPr>
              <a:t>меки проекти </a:t>
            </a:r>
            <a:r>
              <a:rPr lang="bg-BG" dirty="0">
                <a:solidFill>
                  <a:srgbClr val="003296"/>
                </a:solidFill>
                <a:ea typeface="宋体"/>
              </a:rPr>
              <a:t>– до 20% от </a:t>
            </a:r>
            <a:r>
              <a:rPr lang="en-US" dirty="0" smtClean="0">
                <a:solidFill>
                  <a:srgbClr val="003296"/>
                </a:solidFill>
                <a:ea typeface="宋体"/>
              </a:rPr>
              <a:t>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общата сума на договора за субсидия ; </a:t>
            </a:r>
            <a:endParaRPr lang="bg-BG" dirty="0">
              <a:solidFill>
                <a:srgbClr val="003296"/>
              </a:solidFill>
              <a:ea typeface="宋体"/>
            </a:endParaRPr>
          </a:p>
          <a:p>
            <a:pPr marL="342000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FF0000"/>
                </a:solidFill>
                <a:ea typeface="宋体"/>
              </a:rPr>
              <a:t>З</a:t>
            </a:r>
            <a:r>
              <a:rPr lang="bg-BG" dirty="0" smtClean="0">
                <a:solidFill>
                  <a:srgbClr val="FF0000"/>
                </a:solidFill>
                <a:ea typeface="宋体"/>
              </a:rPr>
              <a:t>а </a:t>
            </a:r>
            <a:r>
              <a:rPr lang="bg-BG" dirty="0">
                <a:solidFill>
                  <a:srgbClr val="FF0000"/>
                </a:solidFill>
                <a:ea typeface="宋体"/>
              </a:rPr>
              <a:t>инвестиционни проекти </a:t>
            </a:r>
            <a:r>
              <a:rPr lang="bg-BG" dirty="0">
                <a:solidFill>
                  <a:srgbClr val="003296"/>
                </a:solidFill>
                <a:ea typeface="宋体"/>
              </a:rPr>
              <a:t>–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на два транша.</a:t>
            </a:r>
          </a:p>
          <a:p>
            <a:pPr algn="just">
              <a:lnSpc>
                <a:spcPts val="2500"/>
              </a:lnSpc>
            </a:pPr>
            <a:r>
              <a:rPr lang="bg-BG" dirty="0">
                <a:solidFill>
                  <a:srgbClr val="003296"/>
                </a:solidFill>
                <a:ea typeface="宋体"/>
              </a:rPr>
              <a:t>	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- 10</a:t>
            </a:r>
            <a:r>
              <a:rPr lang="bg-BG" dirty="0">
                <a:solidFill>
                  <a:srgbClr val="003296"/>
                </a:solidFill>
                <a:ea typeface="宋体"/>
              </a:rPr>
              <a:t>% от общата сума на договора за субсидия, след влизане на договора в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сила;</a:t>
            </a:r>
          </a:p>
          <a:p>
            <a:pPr algn="just">
              <a:lnSpc>
                <a:spcPts val="2500"/>
              </a:lnSpc>
            </a:pPr>
            <a:r>
              <a:rPr lang="bg-BG" dirty="0">
                <a:solidFill>
                  <a:srgbClr val="003296"/>
                </a:solidFill>
                <a:ea typeface="宋体"/>
              </a:rPr>
              <a:t>	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- 10</a:t>
            </a:r>
            <a:r>
              <a:rPr lang="bg-BG" dirty="0">
                <a:solidFill>
                  <a:srgbClr val="003296"/>
                </a:solidFill>
                <a:ea typeface="宋体"/>
              </a:rPr>
              <a:t>% след като един от партньорите по проекта представи информация за възложен договор за строителство/доставка;</a:t>
            </a:r>
          </a:p>
          <a:p>
            <a:pPr marL="342000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Искането за авансово плащане се подава от ВП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не по-късно от </a:t>
            </a:r>
            <a:r>
              <a:rPr lang="bg-BG" b="1" dirty="0">
                <a:solidFill>
                  <a:srgbClr val="FF0000"/>
                </a:solidFill>
                <a:ea typeface="宋体"/>
              </a:rPr>
              <a:t>45 дни</a:t>
            </a:r>
            <a:r>
              <a:rPr lang="bg-BG" dirty="0">
                <a:solidFill>
                  <a:srgbClr val="003296"/>
                </a:solidFill>
                <a:ea typeface="宋体"/>
              </a:rPr>
              <a:t> след влизането в сила на договора за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субсидия; </a:t>
            </a:r>
            <a:endParaRPr lang="bg-BG" dirty="0">
              <a:solidFill>
                <a:srgbClr val="003296"/>
              </a:solidFill>
              <a:ea typeface="宋体"/>
            </a:endParaRPr>
          </a:p>
          <a:p>
            <a:pPr marL="342000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Искането за авансово плащане трябва да е придружено с  Финансово идентификационна форма на ВП за открита банкова сметка в евро за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целите на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проекта.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18660" y="806922"/>
            <a:ext cx="7914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Искане за плащане</a:t>
            </a:r>
            <a:endParaRPr lang="bg-BG" altLang="en-US" sz="2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164793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bg-BG" sz="2000" b="1" dirty="0">
                <a:solidFill>
                  <a:srgbClr val="003296"/>
                </a:solidFill>
                <a:ea typeface="宋体"/>
              </a:rPr>
              <a:t>Авансово плащане </a:t>
            </a:r>
          </a:p>
        </p:txBody>
      </p:sp>
    </p:spTree>
    <p:extLst>
      <p:ext uri="{BB962C8B-B14F-4D97-AF65-F5344CB8AC3E}">
        <p14:creationId xmlns:p14="http://schemas.microsoft.com/office/powerpoint/2010/main" val="28307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303" y="2132856"/>
            <a:ext cx="8395279" cy="424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9200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Включва </a:t>
            </a:r>
            <a:r>
              <a:rPr lang="bg-BG" altLang="bg-BG" dirty="0">
                <a:solidFill>
                  <a:srgbClr val="003296"/>
                </a:solidFill>
                <a:ea typeface="宋体"/>
              </a:rPr>
              <a:t>реално извършените и платени по време на периода разходи за дейности, описани в  междинните/окончателния технически </a:t>
            </a:r>
            <a:r>
              <a:rPr lang="bg-BG" altLang="bg-BG" dirty="0" smtClean="0">
                <a:solidFill>
                  <a:srgbClr val="003296"/>
                </a:solidFill>
                <a:ea typeface="宋体"/>
              </a:rPr>
              <a:t>доклади;</a:t>
            </a:r>
            <a:endParaRPr lang="bg-BG" dirty="0">
              <a:solidFill>
                <a:srgbClr val="003296"/>
              </a:solidFill>
              <a:ea typeface="宋体"/>
            </a:endParaRPr>
          </a:p>
          <a:p>
            <a:pPr marL="800100" lvl="1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Искането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за междинно плащане се изготвя в края на всеки отчетен период – на всеки шест/три месеца </a:t>
            </a:r>
            <a:r>
              <a:rPr lang="bg-BG" b="1" dirty="0">
                <a:solidFill>
                  <a:srgbClr val="003296"/>
                </a:solidFill>
                <a:ea typeface="宋体"/>
              </a:rPr>
              <a:t>при условие, че съответните разходи са проверени от ПНК</a:t>
            </a:r>
            <a:r>
              <a:rPr lang="bg-BG" dirty="0">
                <a:solidFill>
                  <a:srgbClr val="003296"/>
                </a:solidFill>
                <a:ea typeface="宋体"/>
              </a:rPr>
              <a:t>;</a:t>
            </a:r>
          </a:p>
          <a:p>
            <a:pPr marL="800100" lvl="1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Разходите в БЛ 1 и БЛ 2 трябва да бъдат включени във финансовия отчет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въз основа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на процента на единна ставка, посочена в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бюджета;</a:t>
            </a:r>
            <a:endParaRPr lang="bg-BG" dirty="0">
              <a:solidFill>
                <a:srgbClr val="003296"/>
              </a:solidFill>
              <a:ea typeface="宋体"/>
            </a:endParaRPr>
          </a:p>
          <a:p>
            <a:pPr marL="800100" lvl="1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Общият размер на </a:t>
            </a:r>
            <a:r>
              <a:rPr lang="bg-BG" b="1" dirty="0">
                <a:solidFill>
                  <a:srgbClr val="FF0000"/>
                </a:solidFill>
                <a:ea typeface="宋体"/>
              </a:rPr>
              <a:t>авансовото </a:t>
            </a:r>
            <a:r>
              <a:rPr lang="bg-BG" b="1" dirty="0" smtClean="0">
                <a:solidFill>
                  <a:srgbClr val="FF0000"/>
                </a:solidFill>
                <a:ea typeface="宋体"/>
              </a:rPr>
              <a:t>и </a:t>
            </a:r>
            <a:r>
              <a:rPr lang="bg-BG" b="1" dirty="0">
                <a:solidFill>
                  <a:srgbClr val="FF0000"/>
                </a:solidFill>
                <a:ea typeface="宋体"/>
              </a:rPr>
              <a:t>междинните плащания</a:t>
            </a:r>
            <a:r>
              <a:rPr lang="bg-BG" b="1" dirty="0">
                <a:solidFill>
                  <a:srgbClr val="003296"/>
                </a:solidFill>
                <a:ea typeface="宋体"/>
              </a:rPr>
              <a:t>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не може да надвишава 80% от общата стойност на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субсидията;</a:t>
            </a:r>
            <a:endParaRPr lang="bg-BG" dirty="0">
              <a:solidFill>
                <a:srgbClr val="003296"/>
              </a:solidFill>
              <a:ea typeface="宋体"/>
            </a:endParaRPr>
          </a:p>
          <a:p>
            <a:pPr marL="800100" lvl="1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Искането за </a:t>
            </a:r>
            <a:r>
              <a:rPr lang="bg-BG" b="1" dirty="0">
                <a:solidFill>
                  <a:srgbClr val="FF0000"/>
                </a:solidFill>
                <a:ea typeface="宋体"/>
              </a:rPr>
              <a:t>финално плащане </a:t>
            </a:r>
            <a:r>
              <a:rPr lang="bg-BG" dirty="0">
                <a:solidFill>
                  <a:srgbClr val="003296"/>
                </a:solidFill>
                <a:ea typeface="宋体"/>
              </a:rPr>
              <a:t>се подава след приключване на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проекта; </a:t>
            </a:r>
            <a:endParaRPr lang="bg-BG" dirty="0">
              <a:solidFill>
                <a:srgbClr val="003296"/>
              </a:solidFill>
              <a:ea typeface="宋体"/>
            </a:endParaRPr>
          </a:p>
          <a:p>
            <a:pPr marL="800100" lvl="1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296"/>
                </a:solidFill>
                <a:ea typeface="宋体"/>
              </a:rPr>
              <a:t>Размерът на финалното плащане се изчислява, като от разходите, направени за последният период от изпълнението на проекта, се приспадне сумата на полученото авансово плащане.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59632" y="677887"/>
            <a:ext cx="7077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Искане за плащане</a:t>
            </a:r>
            <a:endParaRPr lang="bg-BG" altLang="en-US" sz="2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4" y="1196751"/>
            <a:ext cx="3145299" cy="9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486415"/>
            <a:ext cx="452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Междинно / финално плащане</a:t>
            </a:r>
          </a:p>
        </p:txBody>
      </p:sp>
    </p:spTree>
    <p:extLst>
      <p:ext uri="{BB962C8B-B14F-4D97-AF65-F5344CB8AC3E}">
        <p14:creationId xmlns:p14="http://schemas.microsoft.com/office/powerpoint/2010/main" val="22219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316" y="1256696"/>
            <a:ext cx="816457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bg-BG" b="1" dirty="0" smtClean="0">
                <a:solidFill>
                  <a:srgbClr val="003296"/>
                </a:solidFill>
                <a:ea typeface="宋体"/>
              </a:rPr>
              <a:t>Към Искането за междинно/финално плащане 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трябва да бъдат приложени следните </a:t>
            </a:r>
            <a:r>
              <a:rPr lang="bg-BG" dirty="0">
                <a:solidFill>
                  <a:srgbClr val="003296"/>
                </a:solidFill>
                <a:ea typeface="宋体"/>
              </a:rPr>
              <a:t>документи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: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59632" y="677887"/>
            <a:ext cx="7077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Искане за плащане</a:t>
            </a:r>
            <a:endParaRPr lang="bg-BG" altLang="en-US" sz="2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8699" y="5360589"/>
            <a:ext cx="576211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lvl="1" algn="just">
              <a:lnSpc>
                <a:spcPts val="2200"/>
              </a:lnSpc>
            </a:pPr>
            <a:r>
              <a:rPr lang="bg-BG" sz="1800" dirty="0" smtClean="0">
                <a:solidFill>
                  <a:srgbClr val="003296"/>
                </a:solidFill>
                <a:latin typeface="Calibri"/>
                <a:ea typeface="宋体"/>
              </a:rPr>
              <a:t>При получаване на Декларация за обжалване с искането за плащане, целият процес се спира до изясняване на възникналия проблем</a:t>
            </a:r>
            <a:endParaRPr lang="bg-BG" sz="1800" dirty="0">
              <a:solidFill>
                <a:srgbClr val="003296"/>
              </a:solidFill>
              <a:latin typeface="Calibri"/>
              <a:ea typeface="宋体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6" y="5302286"/>
            <a:ext cx="2286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891" y="1970994"/>
            <a:ext cx="8280000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Сертификат за </a:t>
            </a:r>
            <a:r>
              <a:rPr lang="bg-BG" dirty="0" err="1" smtClean="0">
                <a:solidFill>
                  <a:srgbClr val="003296"/>
                </a:solidFill>
                <a:ea typeface="宋体"/>
              </a:rPr>
              <a:t>валидиране</a:t>
            </a:r>
            <a:r>
              <a:rPr lang="bg-BG" dirty="0" smtClean="0">
                <a:solidFill>
                  <a:srgbClr val="003296"/>
                </a:solidFill>
                <a:ea typeface="宋体"/>
              </a:rPr>
              <a:t> на разходите от ПНК; 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777" y="2383928"/>
            <a:ext cx="8280000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Сертификат за назначаване на ПНК (само за турските бенефициенти);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741" y="2760771"/>
            <a:ext cx="8280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Опис на фактурите, финансов доклад от всички проектни партньори и списък на сключените договори (Анекс 5);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777" y="3429843"/>
            <a:ext cx="82800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Финансова идентификационна форма за Водещия партньор (Анекс 1);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741" y="3830071"/>
            <a:ext cx="8280000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Декларации за регистрация по ДДС за българските партньори (Анекс 11);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603" y="4206779"/>
            <a:ext cx="8280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Декларации: липса на двойно финансиране/приходи от проекта – за всички проектни партньори (Анекс 12);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920" y="4908322"/>
            <a:ext cx="8280000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solidFill>
                  <a:srgbClr val="003296"/>
                </a:solidFill>
                <a:ea typeface="宋体"/>
              </a:rPr>
              <a:t>Декларация за обжалване (Анекс 7)(ако е приложимо).</a:t>
            </a:r>
            <a:endParaRPr lang="bg-BG" dirty="0">
              <a:solidFill>
                <a:srgbClr val="003296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310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334" y="6220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59632" y="677887"/>
            <a:ext cx="7077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altLang="en-US" sz="2400" b="1" dirty="0" smtClean="0">
                <a:solidFill>
                  <a:srgbClr val="003296"/>
                </a:solidFill>
                <a:latin typeface="Arial" pitchFamily="34" charset="0"/>
                <a:cs typeface="Arial" pitchFamily="34" charset="0"/>
              </a:rPr>
              <a:t>Искане за плащане – времева рамка</a:t>
            </a:r>
            <a:endParaRPr lang="bg-BG" altLang="en-US" sz="2400" b="1" dirty="0">
              <a:solidFill>
                <a:srgbClr val="003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Bent Arrow 28"/>
          <p:cNvSpPr/>
          <p:nvPr/>
        </p:nvSpPr>
        <p:spPr>
          <a:xfrm rot="10800000">
            <a:off x="8019850" y="5049830"/>
            <a:ext cx="770964" cy="838038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924062" y="2125556"/>
            <a:ext cx="477439" cy="3299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2" name="Right Arrow 31"/>
          <p:cNvSpPr/>
          <p:nvPr/>
        </p:nvSpPr>
        <p:spPr>
          <a:xfrm>
            <a:off x="6939892" y="2122037"/>
            <a:ext cx="477439" cy="3299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7664239" y="2913218"/>
            <a:ext cx="1419464" cy="1007104"/>
            <a:chOff x="2077273" y="279572"/>
            <a:chExt cx="1102719" cy="1024513"/>
          </a:xfrm>
        </p:grpSpPr>
        <p:sp>
          <p:nvSpPr>
            <p:cNvPr id="25" name="Right Arrow 24"/>
            <p:cNvSpPr/>
            <p:nvPr/>
          </p:nvSpPr>
          <p:spPr>
            <a:xfrm>
              <a:off x="2077273" y="279572"/>
              <a:ext cx="1102719" cy="10245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F81B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6" name="Right Arrow 4"/>
            <p:cNvSpPr/>
            <p:nvPr/>
          </p:nvSpPr>
          <p:spPr>
            <a:xfrm rot="16200000">
              <a:off x="1898172" y="644935"/>
              <a:ext cx="748021" cy="3802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1300" b="1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45 дни </a:t>
              </a:r>
              <a:r>
                <a:rPr kumimoji="0" lang="bg-BG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bg-BG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"/>
          <a:stretch/>
        </p:blipFill>
        <p:spPr bwMode="auto">
          <a:xfrm>
            <a:off x="317845" y="1550256"/>
            <a:ext cx="2102653" cy="13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439843" y="1719237"/>
            <a:ext cx="1062135" cy="1007104"/>
            <a:chOff x="2164936" y="279572"/>
            <a:chExt cx="1015055" cy="1024513"/>
          </a:xfrm>
        </p:grpSpPr>
        <p:sp>
          <p:nvSpPr>
            <p:cNvPr id="23" name="Right Arrow 22"/>
            <p:cNvSpPr/>
            <p:nvPr/>
          </p:nvSpPr>
          <p:spPr>
            <a:xfrm>
              <a:off x="2164937" y="279572"/>
              <a:ext cx="1015054" cy="10245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F81B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4" name="Right Arrow 4"/>
            <p:cNvSpPr/>
            <p:nvPr/>
          </p:nvSpPr>
          <p:spPr>
            <a:xfrm>
              <a:off x="2164936" y="484475"/>
              <a:ext cx="710538" cy="6147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5 дни </a:t>
              </a:r>
              <a:endParaRPr kumimoji="0" lang="bg-BG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98278" y="2742129"/>
            <a:ext cx="1547376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Разглеждане на Искането за плащане от финансов експерт от СС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587" y="2882131"/>
            <a:ext cx="2171911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Водещият партньор изпраща обобщено  </a:t>
            </a:r>
            <a:r>
              <a:rPr lang="bg-BG" dirty="0">
                <a:solidFill>
                  <a:schemeClr val="bg1"/>
                </a:solidFill>
              </a:rPr>
              <a:t>Искане за </a:t>
            </a:r>
            <a:r>
              <a:rPr lang="bg-BG" dirty="0" smtClean="0">
                <a:solidFill>
                  <a:schemeClr val="bg1"/>
                </a:solidFill>
              </a:rPr>
              <a:t>плащане чрез портал за бенефициенти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4825" y="5018028"/>
            <a:ext cx="162259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Искане на допълнителни документи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8275" y="5002033"/>
            <a:ext cx="2036428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Представяне на липсващи/допълнителни документи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1978" y="1798545"/>
            <a:ext cx="1417111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СС</a:t>
            </a:r>
            <a:endParaRPr lang="bg-BG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4721" y="1783208"/>
            <a:ext cx="157436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</a:t>
            </a:r>
            <a:endParaRPr lang="bg-BG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7417331" y="1783705"/>
            <a:ext cx="157436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УО</a:t>
            </a:r>
            <a:endParaRPr lang="bg-BG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12664" y="4126500"/>
            <a:ext cx="157436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</a:t>
            </a:r>
            <a:endParaRPr lang="bg-BG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6452734" y="5426204"/>
            <a:ext cx="157436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ПП2</a:t>
            </a:r>
            <a:endParaRPr lang="bg-BG" sz="5400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4537352" y="4213895"/>
            <a:ext cx="408302" cy="74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Down Arrow 27"/>
          <p:cNvSpPr/>
          <p:nvPr/>
        </p:nvSpPr>
        <p:spPr>
          <a:xfrm>
            <a:off x="3398278" y="4253494"/>
            <a:ext cx="408302" cy="74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Rectangle 33"/>
          <p:cNvSpPr/>
          <p:nvPr/>
        </p:nvSpPr>
        <p:spPr>
          <a:xfrm>
            <a:off x="6404648" y="2752968"/>
            <a:ext cx="1465772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g-BG" altLang="bg-BG" dirty="0" smtClean="0">
                <a:solidFill>
                  <a:schemeClr val="bg1"/>
                </a:solidFill>
                <a:ea typeface="宋体"/>
              </a:rPr>
              <a:t>одобрен  </a:t>
            </a:r>
            <a:r>
              <a:rPr lang="bg-BG" altLang="bg-BG" dirty="0">
                <a:solidFill>
                  <a:schemeClr val="bg1"/>
                </a:solidFill>
                <a:ea typeface="宋体"/>
              </a:rPr>
              <a:t>доклада за напредъка от СС </a:t>
            </a:r>
            <a:r>
              <a:rPr lang="bg-BG" dirty="0" smtClean="0">
                <a:solidFill>
                  <a:schemeClr val="bg1"/>
                </a:solidFill>
              </a:rPr>
              <a:t> 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1803</Words>
  <Application>Microsoft Office PowerPoint</Application>
  <PresentationFormat>On-screen Show (4:3)</PresentationFormat>
  <Paragraphs>157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Jakimovski</dc:creator>
  <cp:lastModifiedBy>Elitsa Kiryakova</cp:lastModifiedBy>
  <cp:revision>343</cp:revision>
  <dcterms:created xsi:type="dcterms:W3CDTF">2015-08-20T10:52:59Z</dcterms:created>
  <dcterms:modified xsi:type="dcterms:W3CDTF">2017-03-30T13:53:15Z</dcterms:modified>
</cp:coreProperties>
</file>