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1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159B25"/>
    <a:srgbClr val="9900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34" autoAdjust="0"/>
    <p:restoredTop sz="81371" autoAdjust="0"/>
  </p:normalViewPr>
  <p:slideViewPr>
    <p:cSldViewPr>
      <p:cViewPr>
        <p:scale>
          <a:sx n="100" d="100"/>
          <a:sy n="100" d="100"/>
        </p:scale>
        <p:origin x="-226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9F4A8-6EAE-4506-8549-C0FE2203036F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C7151-B796-421F-B0FE-316FBDE7ED1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152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984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230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422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255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10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259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243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719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443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838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834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801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A6AA-AF5E-4D83-9AE2-4BCDDB0639A5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67FD-0B61-4523-BE19-F4BAFACF792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553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Blue Abstract Backgrounds Free Online Wallpapers For Cell Phones Wallpaper"/>
          <p:cNvSpPr>
            <a:spLocks noChangeAspect="1" noChangeArrowheads="1"/>
          </p:cNvSpPr>
          <p:nvPr/>
        </p:nvSpPr>
        <p:spPr bwMode="auto">
          <a:xfrm>
            <a:off x="993046" y="11774"/>
            <a:ext cx="27865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5220072" y="6093296"/>
            <a:ext cx="3384376" cy="64807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dirty="0" smtClean="0">
                <a:solidFill>
                  <a:srgbClr val="003296"/>
                </a:solidFill>
                <a:latin typeface="Trebuchet MS" panose="020B0603020202020204" pitchFamily="34" charset="0"/>
                <a:cs typeface="Arial" pitchFamily="34" charset="0"/>
              </a:rPr>
              <a:t>Хасково</a:t>
            </a:r>
            <a:r>
              <a:rPr lang="en-US" sz="1600" b="1" dirty="0" smtClean="0">
                <a:solidFill>
                  <a:srgbClr val="003296"/>
                </a:solidFill>
                <a:latin typeface="Trebuchet MS" panose="020B0603020202020204" pitchFamily="34" charset="0"/>
                <a:cs typeface="Arial" pitchFamily="34" charset="0"/>
              </a:rPr>
              <a:t>, </a:t>
            </a:r>
            <a:r>
              <a:rPr lang="bg-BG" sz="1600" b="1" dirty="0" smtClean="0">
                <a:solidFill>
                  <a:srgbClr val="003296"/>
                </a:solidFill>
                <a:latin typeface="Trebuchet MS" panose="020B0603020202020204" pitchFamily="34" charset="0"/>
                <a:cs typeface="Arial" pitchFamily="34" charset="0"/>
              </a:rPr>
              <a:t>29 март 2017 </a:t>
            </a:r>
            <a:endParaRPr lang="en-US" sz="1600" b="1" dirty="0">
              <a:solidFill>
                <a:srgbClr val="003296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 b="1" dirty="0">
                <a:solidFill>
                  <a:srgbClr val="003296"/>
                </a:solidFill>
                <a:latin typeface="Trebuchet MS" panose="020B0603020202020204" pitchFamily="34" charset="0"/>
              </a:rPr>
              <a:t>ОБУЧЕНИЕ „ИЗПЪЛНЕНИЕ НА ПРОЕКТИ</a:t>
            </a:r>
            <a:r>
              <a:rPr lang="bg-BG" sz="1200" b="1" dirty="0">
                <a:solidFill>
                  <a:srgbClr val="002060"/>
                </a:solidFill>
                <a:latin typeface="Trebuchet MS" panose="020B0603020202020204" pitchFamily="34" charset="0"/>
              </a:rPr>
              <a:t>“ </a:t>
            </a:r>
            <a:endParaRPr lang="bg-BG" sz="1200" b="1" dirty="0" smtClean="0">
              <a:solidFill>
                <a:srgbClr val="00206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2034714"/>
            <a:ext cx="849694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4400" dirty="0" smtClean="0"/>
              <a:t> </a:t>
            </a:r>
            <a:r>
              <a:rPr lang="bg-BG" sz="4400" b="1" dirty="0">
                <a:solidFill>
                  <a:schemeClr val="bg1"/>
                </a:solidFill>
              </a:rPr>
              <a:t>МОЪВЕДДУЛ </a:t>
            </a:r>
            <a:r>
              <a:rPr lang="en-US" sz="4400" b="1" dirty="0" smtClean="0">
                <a:solidFill>
                  <a:schemeClr val="bg1"/>
                </a:solidFill>
              </a:rPr>
              <a:t>2.1</a:t>
            </a:r>
            <a:r>
              <a:rPr lang="bg-BG" sz="4400" b="1" dirty="0" smtClean="0">
                <a:solidFill>
                  <a:schemeClr val="bg1"/>
                </a:solidFill>
              </a:rPr>
              <a:t> 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algn="r"/>
            <a:r>
              <a:rPr lang="bg-BG" sz="4800" b="1" dirty="0" smtClean="0">
                <a:solidFill>
                  <a:srgbClr val="003296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  <a:sym typeface="Arial" charset="0"/>
              </a:rPr>
              <a:t>МОДУЛ 1.4</a:t>
            </a:r>
          </a:p>
          <a:p>
            <a:pPr algn="r"/>
            <a:r>
              <a:rPr lang="bg-BG" sz="4800" b="1" dirty="0" smtClean="0">
                <a:solidFill>
                  <a:srgbClr val="003296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  <a:sym typeface="Arial" charset="0"/>
              </a:rPr>
              <a:t>Нередности и измами. Мерки за борба с измамите.</a:t>
            </a:r>
            <a:endParaRPr lang="bg-BG" sz="4800" b="1" dirty="0">
              <a:solidFill>
                <a:srgbClr val="003296"/>
              </a:solidFill>
              <a:latin typeface="Trebuchet MS" panose="020B0603020202020204" pitchFamily="34" charset="0"/>
              <a:ea typeface="+mj-ea"/>
              <a:cs typeface="Arial" panose="020B0604020202020204" pitchFamily="34" charset="0"/>
              <a:sym typeface="Arial" charset="0"/>
            </a:endParaRPr>
          </a:p>
        </p:txBody>
      </p:sp>
      <p:sp>
        <p:nvSpPr>
          <p:cNvPr id="15" name="Shape 19"/>
          <p:cNvSpPr txBox="1">
            <a:spLocks/>
          </p:cNvSpPr>
          <p:nvPr/>
        </p:nvSpPr>
        <p:spPr>
          <a:xfrm>
            <a:off x="107504" y="3006244"/>
            <a:ext cx="9152554" cy="2304256"/>
          </a:xfrm>
          <a:prstGeom prst="rect">
            <a:avLst/>
          </a:prstGeom>
        </p:spPr>
        <p:txBody>
          <a:bodyPr vert="horz" lIns="91440" tIns="45700" rIns="91440" bIns="457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endParaRPr lang="bg-BG" altLang="bg-BG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06276"/>
            <a:ext cx="832167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73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 smtClean="0"/>
              <a:t>    </a:t>
            </a:r>
            <a:r>
              <a:rPr lang="bg-BG" sz="2400" b="1" dirty="0" smtClean="0">
                <a:solidFill>
                  <a:schemeClr val="tx2"/>
                </a:solidFill>
              </a:rPr>
              <a:t>ПРИМЕРИ ЗА ИЗМАМА</a:t>
            </a:r>
            <a:endParaRPr lang="bg-BG" sz="2400" b="1" dirty="0">
              <a:solidFill>
                <a:schemeClr val="tx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199" y="1484784"/>
            <a:ext cx="8229600" cy="4817735"/>
          </a:xfrm>
        </p:spPr>
        <p:txBody>
          <a:bodyPr>
            <a:noAutofit/>
          </a:bodyPr>
          <a:lstStyle/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2000" b="1" kern="0" dirty="0" smtClean="0">
                <a:solidFill>
                  <a:srgbClr val="002060"/>
                </a:solidFill>
              </a:rPr>
              <a:t>Умишленото 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представянето на неверни, неточни, непълни документи;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2000" b="1" kern="0" dirty="0" smtClean="0">
                <a:solidFill>
                  <a:srgbClr val="002060"/>
                </a:solidFill>
              </a:rPr>
              <a:t>Непредставянето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или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укриването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на  определена информация, при наличие на задължение за представянето й;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Използването на средства за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цели различни 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от тези за които са отпуснати; 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Предоставянето на средства на лица или организации, които нямат право да ги получат защото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не отговарят на специфичните условия 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за отпускането им;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Документи с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невярно 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съдържание</a:t>
            </a:r>
          </a:p>
          <a:p>
            <a:pPr marL="0" lvl="0" indent="0" algn="just" eaLnBrk="0" hangingPunct="0">
              <a:spcBef>
                <a:spcPts val="200"/>
              </a:spcBef>
              <a:spcAft>
                <a:spcPts val="200"/>
              </a:spcAft>
              <a:buNone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      /подправени/ или документи  с </a:t>
            </a:r>
          </a:p>
          <a:p>
            <a:pPr marL="0" lvl="0" indent="0" algn="just" eaLnBrk="0" hangingPunct="0">
              <a:spcBef>
                <a:spcPts val="200"/>
              </a:spcBef>
              <a:spcAft>
                <a:spcPts val="200"/>
              </a:spcAft>
              <a:buNone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      непълни данни - при фактури,</a:t>
            </a:r>
          </a:p>
          <a:p>
            <a:pPr marL="0" lvl="0" indent="0" algn="just" eaLnBrk="0" hangingPunct="0">
              <a:spcBef>
                <a:spcPts val="200"/>
              </a:spcBef>
              <a:spcAft>
                <a:spcPts val="200"/>
              </a:spcAft>
              <a:buNone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      доклади, искания за плащане, </a:t>
            </a:r>
          </a:p>
          <a:p>
            <a:pPr marL="0" lvl="0" indent="0" algn="just" eaLnBrk="0" hangingPunct="0">
              <a:spcBef>
                <a:spcPts val="200"/>
              </a:spcBef>
              <a:spcAft>
                <a:spcPts val="200"/>
              </a:spcAft>
              <a:buNone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      актове за собственост и т.н.</a:t>
            </a:r>
          </a:p>
          <a:p>
            <a:endParaRPr lang="bg-BG" sz="2000" dirty="0"/>
          </a:p>
        </p:txBody>
      </p:sp>
      <p:pic>
        <p:nvPicPr>
          <p:cNvPr id="8" name="Picture 2" descr="C:\Users\TenevJ\Pictures\1409941721_12-0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86295"/>
            <a:ext cx="337258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>
                <a:solidFill>
                  <a:schemeClr val="tx2"/>
                </a:solidFill>
              </a:rPr>
              <a:t/>
            </a:r>
            <a:br>
              <a:rPr lang="bg-BG" sz="2400" b="1" dirty="0" smtClean="0">
                <a:solidFill>
                  <a:schemeClr val="tx2"/>
                </a:solidFill>
              </a:rPr>
            </a:br>
            <a:r>
              <a:rPr lang="bg-BG" sz="2400" b="1" dirty="0" smtClean="0">
                <a:solidFill>
                  <a:schemeClr val="tx2"/>
                </a:solidFill>
              </a:rPr>
              <a:t>     СИГНАЛ ЗА НЕРЕДНОСТ</a:t>
            </a:r>
            <a:endParaRPr lang="bg-BG" sz="2400" b="1" dirty="0">
              <a:solidFill>
                <a:schemeClr val="tx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2200" b="1" kern="0" dirty="0" smtClean="0">
                <a:solidFill>
                  <a:srgbClr val="002060"/>
                </a:solidFill>
              </a:rPr>
              <a:t>Всяко лице има право </a:t>
            </a:r>
            <a:r>
              <a:rPr lang="bg-BG" altLang="bg-BG" sz="2200" kern="0" dirty="0" smtClean="0">
                <a:solidFill>
                  <a:srgbClr val="002060"/>
                </a:solidFill>
              </a:rPr>
              <a:t>да подава сигнали за нередности и измами, във връзка с изпълнението на проекти и програми финансирани от фондовете на ЕС;</a:t>
            </a:r>
          </a:p>
          <a:p>
            <a:pPr marL="285750" lvl="0" indent="-28575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2200" kern="0" dirty="0" smtClean="0">
                <a:solidFill>
                  <a:srgbClr val="002060"/>
                </a:solidFill>
              </a:rPr>
              <a:t>Сигналът за нередност трябва да съдържа</a:t>
            </a:r>
          </a:p>
          <a:p>
            <a:pPr marL="0" lvl="0" indent="0" algn="just" defTabSz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bg-BG" altLang="bg-BG" sz="2200" kern="0" dirty="0" smtClean="0">
                <a:solidFill>
                  <a:srgbClr val="002060"/>
                </a:solidFill>
              </a:rPr>
              <a:t>     </a:t>
            </a:r>
            <a:r>
              <a:rPr lang="bg-BG" altLang="bg-BG" sz="2200" b="1" kern="0" dirty="0" smtClean="0">
                <a:solidFill>
                  <a:srgbClr val="002060"/>
                </a:solidFill>
              </a:rPr>
              <a:t>минимум</a:t>
            </a:r>
            <a:r>
              <a:rPr lang="bg-BG" altLang="bg-BG" sz="2200" kern="0" dirty="0" smtClean="0">
                <a:solidFill>
                  <a:srgbClr val="002060"/>
                </a:solidFill>
              </a:rPr>
              <a:t> следната информация: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bg-BG" altLang="bg-BG" sz="2200" kern="0" dirty="0" smtClean="0">
                <a:solidFill>
                  <a:srgbClr val="002060"/>
                </a:solidFill>
              </a:rPr>
              <a:t>     да дава </a:t>
            </a:r>
            <a:r>
              <a:rPr lang="bg-BG" altLang="bg-BG" sz="2200" b="1" kern="0" dirty="0" smtClean="0">
                <a:solidFill>
                  <a:srgbClr val="002060"/>
                </a:solidFill>
              </a:rPr>
              <a:t>ясна референция </a:t>
            </a:r>
            <a:r>
              <a:rPr lang="bg-BG" altLang="bg-BG" sz="2200" kern="0" dirty="0" smtClean="0">
                <a:solidFill>
                  <a:srgbClr val="002060"/>
                </a:solidFill>
              </a:rPr>
              <a:t>за конкретния проект,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bg-BG" altLang="bg-BG" sz="2200" kern="0" dirty="0" smtClean="0">
                <a:solidFill>
                  <a:srgbClr val="002060"/>
                </a:solidFill>
              </a:rPr>
              <a:t>     </a:t>
            </a:r>
            <a:r>
              <a:rPr lang="bg-BG" altLang="bg-BG" sz="2200" b="1" kern="0" dirty="0" smtClean="0">
                <a:solidFill>
                  <a:srgbClr val="002060"/>
                </a:solidFill>
              </a:rPr>
              <a:t>финансиращата програма</a:t>
            </a:r>
            <a:r>
              <a:rPr lang="bg-BG" altLang="bg-BG" sz="2200" kern="0" dirty="0" smtClean="0">
                <a:solidFill>
                  <a:srgbClr val="002060"/>
                </a:solidFill>
              </a:rPr>
              <a:t>, </a:t>
            </a:r>
            <a:r>
              <a:rPr lang="bg-BG" altLang="bg-BG" sz="2200" b="1" kern="0" dirty="0" smtClean="0">
                <a:solidFill>
                  <a:srgbClr val="002060"/>
                </a:solidFill>
              </a:rPr>
              <a:t>административното звено</a:t>
            </a:r>
          </a:p>
          <a:p>
            <a:pPr marL="0" lv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bg-BG" altLang="bg-BG" sz="2200" b="1" kern="0" dirty="0" smtClean="0">
                <a:solidFill>
                  <a:srgbClr val="002060"/>
                </a:solidFill>
              </a:rPr>
              <a:t>     </a:t>
            </a:r>
            <a:r>
              <a:rPr lang="bg-BG" altLang="bg-BG" sz="2200" kern="0" dirty="0" smtClean="0">
                <a:solidFill>
                  <a:srgbClr val="002060"/>
                </a:solidFill>
              </a:rPr>
              <a:t>и </a:t>
            </a:r>
            <a:r>
              <a:rPr lang="bg-BG" altLang="bg-BG" sz="2200" b="1" kern="0" dirty="0" smtClean="0">
                <a:solidFill>
                  <a:srgbClr val="002060"/>
                </a:solidFill>
              </a:rPr>
              <a:t>описанието на нередността</a:t>
            </a:r>
            <a:r>
              <a:rPr lang="bg-BG" altLang="bg-BG" sz="2200" kern="0" dirty="0" smtClean="0">
                <a:solidFill>
                  <a:srgbClr val="002060"/>
                </a:solidFill>
              </a:rPr>
              <a:t>;</a:t>
            </a:r>
          </a:p>
          <a:p>
            <a:pPr marL="285750" lvl="0" indent="-28575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2200" kern="0" dirty="0" smtClean="0">
                <a:solidFill>
                  <a:srgbClr val="002060"/>
                </a:solidFill>
              </a:rPr>
              <a:t>Сигнал за нередност може да бъде адресиран до Управляващия орган/Националния партниращ орган, ресорния заместник-министър или ръководителя на ведомството, директора на дирекция „Защита на финансовите интереси на Европейския съюз“ /АФКОС/ – МВР, Европейска служба за борба с измамите /ОЛАФ/ и др.</a:t>
            </a:r>
          </a:p>
        </p:txBody>
      </p:sp>
      <p:pic>
        <p:nvPicPr>
          <p:cNvPr id="8" name="Picture 2" descr="C:\Users\TenevJ\Pictures\untitleE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095552"/>
            <a:ext cx="223224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9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75158"/>
            <a:ext cx="8229600" cy="842480"/>
          </a:xfrm>
        </p:spPr>
        <p:txBody>
          <a:bodyPr>
            <a:normAutofit/>
          </a:bodyPr>
          <a:lstStyle/>
          <a:p>
            <a:r>
              <a:rPr lang="bg-BG" sz="2400" b="1" dirty="0" smtClean="0"/>
              <a:t/>
            </a:r>
            <a:br>
              <a:rPr lang="bg-BG" sz="2400" b="1" dirty="0" smtClean="0"/>
            </a:br>
            <a:r>
              <a:rPr lang="bg-BG" sz="2400" b="1" dirty="0" smtClean="0">
                <a:solidFill>
                  <a:schemeClr val="tx2"/>
                </a:solidFill>
              </a:rPr>
              <a:t>АДМИНИСТРИРАНЕ НА СИГНАЛА ЗА НЕРЕДНОСТ</a:t>
            </a:r>
            <a:endParaRPr lang="bg-BG" sz="2400" b="1" dirty="0">
              <a:solidFill>
                <a:schemeClr val="tx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199" y="1495325"/>
            <a:ext cx="8229600" cy="4958011"/>
          </a:xfrm>
        </p:spPr>
        <p:txBody>
          <a:bodyPr>
            <a:no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sz="2000" kern="0" dirty="0" smtClean="0">
                <a:solidFill>
                  <a:srgbClr val="002060"/>
                </a:solidFill>
              </a:rPr>
              <a:t>По всеки постъпил сигнал за нередност </a:t>
            </a:r>
            <a:r>
              <a:rPr lang="bg-BG" sz="2000" b="1" kern="0" dirty="0" smtClean="0">
                <a:solidFill>
                  <a:srgbClr val="002060"/>
                </a:solidFill>
              </a:rPr>
              <a:t>се извършва проверка</a:t>
            </a:r>
            <a:r>
              <a:rPr lang="bg-BG" sz="2000" kern="0" dirty="0" smtClean="0">
                <a:solidFill>
                  <a:srgbClr val="002060"/>
                </a:solidFill>
              </a:rPr>
              <a:t>, с цел изясняване на достоверността на изложените в него обстоятелства. </a:t>
            </a:r>
            <a:endParaRPr lang="bg-BG" altLang="bg-BG" sz="2000" kern="0" dirty="0" smtClean="0">
              <a:solidFill>
                <a:schemeClr val="tx2"/>
              </a:solidFill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След първоначалната проверка се изпраща писмо до партньора за  направените констатации.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В срок до 10 работни дни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, </a:t>
            </a:r>
            <a:r>
              <a:rPr lang="bg-BG" altLang="bg-BG" sz="2000" kern="0" dirty="0" err="1" smtClean="0">
                <a:solidFill>
                  <a:srgbClr val="002060"/>
                </a:solidFill>
              </a:rPr>
              <a:t>бенефициерът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може да представи своето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възражение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по изложените констатации, както и допълнителни документи, </a:t>
            </a:r>
            <a:r>
              <a:rPr lang="bg-BG" altLang="bg-BG" sz="2000" kern="0" dirty="0" err="1" smtClean="0">
                <a:solidFill>
                  <a:srgbClr val="002060"/>
                </a:solidFill>
              </a:rPr>
              <a:t>относими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към случая.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Постъпилото възражение и допълнителните доказателства, се разглеждат и се изготвя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окончателен доклад 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до Ръководителя на УО с предложение за установяване на нередност  и окончателно</a:t>
            </a:r>
          </a:p>
          <a:p>
            <a:pPr marL="0" lv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     определяне на финансовото изражение</a:t>
            </a:r>
          </a:p>
          <a:p>
            <a:pPr marL="0" lv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     или с предложение постъпилият сигнал</a:t>
            </a:r>
          </a:p>
          <a:p>
            <a:pPr marL="0" lv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     за нередност да бъде приключен</a:t>
            </a:r>
          </a:p>
          <a:p>
            <a:pPr marL="0" lv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     със заключение за липса на нередност.</a:t>
            </a:r>
            <a:endParaRPr lang="bg-BG" sz="2000" dirty="0"/>
          </a:p>
        </p:txBody>
      </p:sp>
      <p:pic>
        <p:nvPicPr>
          <p:cNvPr id="8" name="Picture 2" descr="C:\Users\TenevJ\Pictures\orig-3319713062201626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941168"/>
            <a:ext cx="316922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88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199" y="575158"/>
            <a:ext cx="8229600" cy="905062"/>
          </a:xfrm>
        </p:spPr>
        <p:txBody>
          <a:bodyPr>
            <a:normAutofit/>
          </a:bodyPr>
          <a:lstStyle/>
          <a:p>
            <a:r>
              <a:rPr lang="bg-BG" sz="2400" b="1" dirty="0" smtClean="0">
                <a:solidFill>
                  <a:schemeClr val="tx2"/>
                </a:solidFill>
              </a:rPr>
              <a:t/>
            </a:r>
            <a:br>
              <a:rPr lang="bg-BG" sz="2400" b="1" dirty="0" smtClean="0">
                <a:solidFill>
                  <a:schemeClr val="tx2"/>
                </a:solidFill>
              </a:rPr>
            </a:br>
            <a:r>
              <a:rPr lang="bg-BG" sz="2400" b="1" dirty="0" smtClean="0">
                <a:solidFill>
                  <a:schemeClr val="tx2"/>
                </a:solidFill>
              </a:rPr>
              <a:t>ФИНАНСОВИ ПОСЛЕДИЦИ</a:t>
            </a:r>
            <a:endParaRPr lang="bg-BG" sz="2400" b="1" dirty="0">
              <a:solidFill>
                <a:schemeClr val="tx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2658"/>
          </a:xfrm>
        </p:spPr>
        <p:txBody>
          <a:bodyPr/>
          <a:lstStyle/>
          <a:p>
            <a:pPr lvl="0" algn="just" eaLnBrk="0" hangingPunc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Изплатените нередни средства следва да бъдат възстановени от допусналият /извършилият/ нередността:</a:t>
            </a:r>
          </a:p>
          <a:p>
            <a:pPr lvl="0" algn="just" eaLnBrk="0" hangingPunc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2000" b="1" kern="0" dirty="0" smtClean="0">
                <a:solidFill>
                  <a:srgbClr val="002060"/>
                </a:solidFill>
              </a:rPr>
              <a:t>Доброволно възстановяване 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на сумата в указания срок или прихващане на неправомерно изплатената сума по нередността заедно с начислената лихва,</a:t>
            </a:r>
          </a:p>
          <a:p>
            <a:pPr lvl="0" algn="just" eaLnBrk="0" hangingPunc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2000" b="1" kern="0" dirty="0" smtClean="0">
                <a:solidFill>
                  <a:srgbClr val="002060"/>
                </a:solidFill>
              </a:rPr>
              <a:t>Принудително възстановяване 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- по административно-правен ред. </a:t>
            </a:r>
          </a:p>
          <a:p>
            <a:pPr lvl="0" algn="just" eaLnBrk="0" hangingPunc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Тогава когато нередността няма финансово изражение (т.е. тя е открита преди да бъде извършено каквото и да е плащане по проекта)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превантивно трябва да се спрат дължимите плащания 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по проекта, като получателят на средствата бъде уведомен за това; </a:t>
            </a:r>
          </a:p>
          <a:p>
            <a:pPr lvl="0" algn="just" eaLnBrk="0" hangingPunct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Дължимото плащане се извършва само</a:t>
            </a:r>
          </a:p>
          <a:p>
            <a:pPr marL="0" lvl="0" indent="0" algn="just" eaLnBrk="0" hangingPunct="0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bg-BG" altLang="bg-BG" sz="2000" b="1" kern="0" dirty="0" smtClean="0">
                <a:solidFill>
                  <a:srgbClr val="002060"/>
                </a:solidFill>
              </a:rPr>
              <a:t>      след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отстраняването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на нередността. </a:t>
            </a:r>
          </a:p>
          <a:p>
            <a:endParaRPr lang="bg-BG" dirty="0"/>
          </a:p>
        </p:txBody>
      </p:sp>
      <p:pic>
        <p:nvPicPr>
          <p:cNvPr id="8" name="Picture 2" descr="C:\Users\TenevJ\Pictures\photo_verybig_133552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12925"/>
            <a:ext cx="2369343" cy="116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41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4752528" cy="922114"/>
          </a:xfrm>
        </p:spPr>
        <p:txBody>
          <a:bodyPr>
            <a:normAutofit/>
          </a:bodyPr>
          <a:lstStyle/>
          <a:p>
            <a:r>
              <a:rPr lang="bg-BG" sz="2400" b="1" dirty="0" smtClean="0">
                <a:solidFill>
                  <a:schemeClr val="tx2"/>
                </a:solidFill>
              </a:rPr>
              <a:t>ПРИКЛЮЧВАНЕ НА НЕРЕДНОСТТА</a:t>
            </a:r>
            <a:endParaRPr lang="bg-BG" sz="2400" b="1" dirty="0">
              <a:solidFill>
                <a:schemeClr val="tx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7" y="1033684"/>
            <a:ext cx="8467287" cy="5707684"/>
          </a:xfrm>
        </p:spPr>
        <p:txBody>
          <a:bodyPr>
            <a:noAutofit/>
          </a:bodyPr>
          <a:lstStyle/>
          <a:p>
            <a:pPr marL="0" lvl="0" indent="0" algn="just" eaLnBrk="0" hangingPunct="0">
              <a:spcBef>
                <a:spcPts val="200"/>
              </a:spcBef>
              <a:spcAft>
                <a:spcPts val="200"/>
              </a:spcAft>
              <a:buNone/>
              <a:defRPr/>
            </a:pPr>
            <a:r>
              <a:rPr lang="bg-BG" altLang="bg-BG" sz="1700" b="1" kern="0" dirty="0" smtClean="0">
                <a:solidFill>
                  <a:srgbClr val="002060"/>
                </a:solidFill>
              </a:rPr>
              <a:t>Нередността се приключва в случаите на: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700" kern="0" dirty="0" smtClean="0">
                <a:solidFill>
                  <a:srgbClr val="002060"/>
                </a:solidFill>
              </a:rPr>
              <a:t>възстановяване на недължимо платените и надплатените суми, както и неправомерно получените или неправомерно усвоените средства; 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700" kern="0" dirty="0" smtClean="0">
                <a:solidFill>
                  <a:srgbClr val="002060"/>
                </a:solidFill>
              </a:rPr>
              <a:t>приключване на започнатата  процедура по административно-правен ред с влязъл в сила административен/съдебен акт;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700" kern="0" dirty="0" smtClean="0">
                <a:solidFill>
                  <a:srgbClr val="002060"/>
                </a:solidFill>
              </a:rPr>
              <a:t>приключила административна процедура на национален инспекционен/контролен орган;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700" kern="0" dirty="0" smtClean="0">
                <a:solidFill>
                  <a:srgbClr val="002060"/>
                </a:solidFill>
              </a:rPr>
              <a:t>при изпълнение на задължения на </a:t>
            </a:r>
            <a:r>
              <a:rPr lang="bg-BG" altLang="bg-BG" sz="1700" kern="0" dirty="0" err="1" smtClean="0">
                <a:solidFill>
                  <a:srgbClr val="002060"/>
                </a:solidFill>
              </a:rPr>
              <a:t>бенефициера</a:t>
            </a:r>
            <a:r>
              <a:rPr lang="bg-BG" altLang="bg-BG" sz="1700" kern="0" dirty="0" smtClean="0">
                <a:solidFill>
                  <a:srgbClr val="002060"/>
                </a:solidFill>
              </a:rPr>
              <a:t>/партньора, неизпълнението на които е било основание за регистриране на нередността; 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700" kern="0" dirty="0" smtClean="0">
                <a:solidFill>
                  <a:srgbClr val="002060"/>
                </a:solidFill>
              </a:rPr>
              <a:t>заличаване на длъжника от търговския регистър;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700" kern="0" dirty="0" smtClean="0">
                <a:solidFill>
                  <a:srgbClr val="002060"/>
                </a:solidFill>
              </a:rPr>
              <a:t>когато нередността е открита преди извършване на плащания по проекта от УО и </a:t>
            </a:r>
            <a:r>
              <a:rPr lang="bg-BG" altLang="bg-BG" sz="1700" kern="0" dirty="0" err="1" smtClean="0">
                <a:solidFill>
                  <a:srgbClr val="002060"/>
                </a:solidFill>
              </a:rPr>
              <a:t>бенефициера</a:t>
            </a:r>
            <a:r>
              <a:rPr lang="bg-BG" altLang="bg-BG" sz="1700" kern="0" dirty="0" smtClean="0">
                <a:solidFill>
                  <a:srgbClr val="002060"/>
                </a:solidFill>
              </a:rPr>
              <a:t>/партньорът поеме финансовите последици от нередността или поиска да бъде прекратен договорът за безвъзмездна финансова помощ.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700" kern="0" dirty="0" smtClean="0">
                <a:solidFill>
                  <a:srgbClr val="002060"/>
                </a:solidFill>
              </a:rPr>
              <a:t>установяване на факти, опровергаващи основанията за установяване на нередността – случаят се приключва чрез прекратяване;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700" kern="0" dirty="0" smtClean="0">
                <a:solidFill>
                  <a:srgbClr val="002060"/>
                </a:solidFill>
              </a:rPr>
              <a:t>отпадане на възможността за принудително събиране;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700" kern="0" dirty="0" smtClean="0">
                <a:solidFill>
                  <a:srgbClr val="002060"/>
                </a:solidFill>
              </a:rPr>
              <a:t>извършена финансова корекция.</a:t>
            </a:r>
          </a:p>
          <a:p>
            <a:pPr marL="0" lvl="0" indent="0" algn="just" eaLnBrk="0" hangingPunct="0">
              <a:spcBef>
                <a:spcPts val="200"/>
              </a:spcBef>
              <a:spcAft>
                <a:spcPts val="200"/>
              </a:spcAft>
              <a:buNone/>
              <a:defRPr/>
            </a:pPr>
            <a:r>
              <a:rPr lang="bg-BG" altLang="bg-BG" sz="1700" b="1" i="1" kern="0" dirty="0" smtClean="0">
                <a:solidFill>
                  <a:srgbClr val="002060"/>
                </a:solidFill>
              </a:rPr>
              <a:t>При възникване на нови обстоятелства разглеждането на случая може да бъде възобновено.</a:t>
            </a:r>
          </a:p>
        </p:txBody>
      </p:sp>
      <p:pic>
        <p:nvPicPr>
          <p:cNvPr id="8" name="Picture 2" descr="C:\Users\TenevJ\Pictures\imagesMIEL46Y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4938">
            <a:off x="6386707" y="5208381"/>
            <a:ext cx="2148830" cy="65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05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  <a:defRPr/>
            </a:pPr>
            <a:endParaRPr lang="en-US" sz="4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lvl="0" indent="0" algn="ctr">
              <a:buNone/>
              <a:defRPr/>
            </a:pP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lvl="0" indent="0" algn="ctr">
              <a:buNone/>
              <a:defRPr/>
            </a:pPr>
            <a:r>
              <a:rPr lang="bg-BG" sz="4000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Благодаря </a:t>
            </a:r>
            <a:r>
              <a:rPr lang="bg-BG" sz="4000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ви за вниманието</a:t>
            </a:r>
            <a:r>
              <a:rPr lang="en-US" sz="4000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!</a:t>
            </a:r>
          </a:p>
          <a:p>
            <a:endParaRPr lang="bg-BG" dirty="0"/>
          </a:p>
        </p:txBody>
      </p:sp>
      <p:pic>
        <p:nvPicPr>
          <p:cNvPr id="8" name="Картина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8910" y="5893695"/>
            <a:ext cx="3151905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bg-BG" sz="2700" b="1" dirty="0" smtClean="0">
                <a:solidFill>
                  <a:schemeClr val="tx2"/>
                </a:solidFill>
              </a:rPr>
              <a:t>НЕРЕДНОСТ </a:t>
            </a:r>
            <a:r>
              <a:rPr lang="bg-BG" sz="2700" b="1" dirty="0">
                <a:solidFill>
                  <a:schemeClr val="tx2"/>
                </a:solidFill>
              </a:rPr>
              <a:t>И ИЗМАМА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Декларация за запознаване с понятията за „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нередност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“ и „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измама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" и процедурата по докладване се подписва от всички </a:t>
            </a:r>
            <a:r>
              <a:rPr lang="bg-BG" altLang="bg-BG" sz="2000" kern="0" dirty="0" err="1" smtClean="0">
                <a:solidFill>
                  <a:srgbClr val="002060"/>
                </a:solidFill>
              </a:rPr>
              <a:t>бенефициери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и е част от Договора за субсидия.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Всяко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нарушение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на разпоредба на </a:t>
            </a:r>
            <a:r>
              <a:rPr lang="bg-BG" altLang="bg-BG" sz="2000" kern="0" dirty="0" err="1" smtClean="0">
                <a:solidFill>
                  <a:srgbClr val="002060"/>
                </a:solidFill>
              </a:rPr>
              <a:t>общностното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право, произтичащо от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действие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или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бездействие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на икономически оператор, което има или би имало като последица нанасянето на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вреда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на общия бюджет на ЕC е нередност.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bg-BG" altLang="bg-BG" sz="2000" b="1" kern="0" dirty="0" smtClean="0">
                <a:solidFill>
                  <a:srgbClr val="002060"/>
                </a:solidFill>
              </a:rPr>
              <a:t>Съмнението за измама е нередност 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даваща основание за образуване на административно или съдебно производство на национално ниво, с цел да се определи съществуването на определено умишлено поведение.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 </a:t>
            </a:r>
            <a:r>
              <a:rPr lang="bg-BG" sz="2000" b="1" kern="0" dirty="0" smtClean="0">
                <a:solidFill>
                  <a:srgbClr val="002060"/>
                </a:solidFill>
              </a:rPr>
              <a:t>Умишлената нередност е измама!</a:t>
            </a:r>
          </a:p>
        </p:txBody>
      </p:sp>
      <p:pic>
        <p:nvPicPr>
          <p:cNvPr id="8" name="Picture 3" descr="C:\Users\TenevJ\Pictures\untitled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905163"/>
            <a:ext cx="2415814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+mn-cs"/>
              </a:rPr>
            </a:br>
            <a:r>
              <a:rPr lang="ru-RU" sz="24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+mn-cs"/>
              </a:rPr>
              <a:t/>
            </a:r>
            <a:br>
              <a:rPr lang="ru-RU" sz="24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tx2"/>
                </a:solidFill>
                <a:ea typeface="+mn-ea"/>
                <a:cs typeface="+mn-cs"/>
              </a:rPr>
              <a:t>ИЗПЪЛНЕНИЕ </a:t>
            </a:r>
            <a:r>
              <a:rPr lang="ru-RU" sz="2400" b="1" dirty="0">
                <a:solidFill>
                  <a:schemeClr val="tx2"/>
                </a:solidFill>
                <a:ea typeface="+mn-ea"/>
                <a:cs typeface="+mn-cs"/>
              </a:rPr>
              <a:t>НА ПРОЕКТА И РИСК ОТ ИЗМАМА </a:t>
            </a:r>
            <a:r>
              <a:rPr lang="ru-RU" sz="2000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prstClr val="white"/>
                </a:solidFill>
                <a:ea typeface="+mn-ea"/>
                <a:cs typeface="+mn-cs"/>
              </a:rPr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eaLnBrk="0" hangingPunct="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При изпълнението на проекта, трябва да се спазват следните указания:</a:t>
            </a:r>
          </a:p>
          <a:p>
            <a:pPr marL="285750" lvl="0" indent="-285750" algn="just" eaLnBrk="0" hangingPunct="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Всички действия, свързани с изпълнението на проекта трябва да са етични;</a:t>
            </a:r>
          </a:p>
          <a:p>
            <a:pPr marL="285750" lvl="0" indent="-285750" algn="just" eaLnBrk="0" hangingPunct="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Препоръчваме да има вътрешен кодекс на поведение, вкл. за политиката за конфликт на интереси, който е известен на всичките служители, участващи в проекта;</a:t>
            </a:r>
          </a:p>
          <a:p>
            <a:pPr marL="285750" lvl="0" indent="-285750" algn="just" eaLnBrk="0" hangingPunct="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Следване на Наръчниците и документите, предоставени от УО;</a:t>
            </a:r>
          </a:p>
          <a:p>
            <a:pPr marL="285750" lvl="0" indent="-285750" algn="just" eaLnBrk="0" hangingPunct="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Особено внимание следва да се обърне на документите представени на първо ниво на контрол. Всички фактури трябва да обозначават номера на проекта;</a:t>
            </a:r>
          </a:p>
          <a:p>
            <a:pPr marL="285750" lvl="0" indent="-285750" algn="just" eaLnBrk="0" hangingPunct="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Представянето на фалшиви документи може да има последствия, включително финансови - за целия проект или на част от него.</a:t>
            </a:r>
          </a:p>
        </p:txBody>
      </p:sp>
      <p:pic>
        <p:nvPicPr>
          <p:cNvPr id="8" name="Picture 4" descr="C:\Users\TenevJ\Pictures\untitle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368" y="3140968"/>
            <a:ext cx="15240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22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ru-RU" sz="2400" b="1" dirty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ru-RU" sz="2400" b="1" dirty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bg-BG" sz="2200" b="1" dirty="0" smtClean="0">
                <a:solidFill>
                  <a:schemeClr val="tx2"/>
                </a:solidFill>
                <a:ea typeface="+mn-ea"/>
                <a:cs typeface="+mn-cs"/>
              </a:rPr>
              <a:t>ПРОВЕЖДАНЕ НА ТРЪЖНИ ПРОЦЕДУРИ И РИСКА ОТ ИЗМАМА (1)</a:t>
            </a:r>
            <a:r>
              <a:rPr lang="ru-RU" sz="2200" b="1" dirty="0" smtClean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ru-RU" sz="2000" b="1" dirty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schemeClr val="tx2"/>
                </a:solidFill>
                <a:ea typeface="+mn-ea"/>
                <a:cs typeface="+mn-cs"/>
              </a:rPr>
            </a:br>
            <a:endParaRPr lang="bg-BG" sz="2000" dirty="0">
              <a:solidFill>
                <a:schemeClr val="tx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91142"/>
          </a:xfrm>
        </p:spPr>
        <p:txBody>
          <a:bodyPr>
            <a:normAutofit/>
          </a:bodyPr>
          <a:lstStyle/>
          <a:p>
            <a:pPr marL="0" lvl="0" indent="0" algn="just" eaLnBrk="0" hangingPunct="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Действия, които могат да помогнат да се предотврати измама:</a:t>
            </a:r>
          </a:p>
          <a:p>
            <a:pPr marL="285750" lvl="0" indent="-285750" algn="just" eaLnBrk="0" hangingPunct="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Да не се разделя поръчката на няколко отделни поръчки на по-ниска стойност: две или повече последователни, свързани поръчки от същия изпълнител на стойност под праговете; отделни договори за труд и материали, всеки от които е под праговете; последователни покупки малко под праговете;</a:t>
            </a:r>
          </a:p>
          <a:p>
            <a:pPr marL="285750" lvl="0" indent="-285750" algn="just" eaLnBrk="0" hangingPunct="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Да се ​​спазва принципа за “четири очи” за всички документи;</a:t>
            </a:r>
          </a:p>
          <a:p>
            <a:pPr marL="285750" lvl="0" indent="-285750" algn="just" eaLnBrk="0" hangingPunct="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Личното участие в процедурата за възлагане - трябва да се съблюдава за  конфликт на интереси (чл.15 от Договора за субсидия);</a:t>
            </a:r>
          </a:p>
          <a:p>
            <a:pPr marL="285750" lvl="0" indent="-285750" algn="just" eaLnBrk="0" hangingPunct="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Да се спазват разпоредбите на Общността по отношение на процеса на възлагане на обществени поръчки;</a:t>
            </a:r>
          </a:p>
          <a:p>
            <a:pPr marL="285750" lvl="0" indent="-285750" algn="just" eaLnBrk="0" hangingPunct="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Не трябва да се допускат тръжни манипулации и получаване на подкупи.</a:t>
            </a:r>
          </a:p>
        </p:txBody>
      </p:sp>
      <p:pic>
        <p:nvPicPr>
          <p:cNvPr id="8" name="Picture 2" descr="C:\Users\TenevJ\Pictures\Fotolia_40171830_S-3cr-4AugenPrinzip-bearb-860x84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480" y="3212976"/>
            <a:ext cx="149177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82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400" b="1" dirty="0" smtClean="0">
                <a:solidFill>
                  <a:srgbClr val="1F497D"/>
                </a:solidFill>
              </a:rPr>
              <a:t/>
            </a:r>
            <a:br>
              <a:rPr lang="bg-BG" sz="2400" b="1" dirty="0" smtClean="0">
                <a:solidFill>
                  <a:srgbClr val="1F497D"/>
                </a:solidFill>
              </a:rPr>
            </a:br>
            <a:r>
              <a:rPr lang="bg-BG" sz="2400" b="1" dirty="0" smtClean="0">
                <a:solidFill>
                  <a:srgbClr val="1F497D"/>
                </a:solidFill>
              </a:rPr>
              <a:t/>
            </a:r>
            <a:br>
              <a:rPr lang="bg-BG" sz="2400" b="1" dirty="0" smtClean="0">
                <a:solidFill>
                  <a:srgbClr val="1F497D"/>
                </a:solidFill>
              </a:rPr>
            </a:br>
            <a:r>
              <a:rPr lang="bg-BG" sz="2400" b="1" dirty="0" smtClean="0">
                <a:solidFill>
                  <a:srgbClr val="1F497D"/>
                </a:solidFill>
              </a:rPr>
              <a:t/>
            </a:r>
            <a:br>
              <a:rPr lang="bg-BG" sz="2400" b="1" dirty="0" smtClean="0">
                <a:solidFill>
                  <a:srgbClr val="1F497D"/>
                </a:solidFill>
              </a:rPr>
            </a:br>
            <a:r>
              <a:rPr lang="bg-BG" sz="2400" b="1" dirty="0" smtClean="0">
                <a:solidFill>
                  <a:srgbClr val="1F497D"/>
                </a:solidFill>
              </a:rPr>
              <a:t/>
            </a:r>
            <a:br>
              <a:rPr lang="bg-BG" sz="2400" b="1" dirty="0" smtClean="0">
                <a:solidFill>
                  <a:srgbClr val="1F497D"/>
                </a:solidFill>
              </a:rPr>
            </a:br>
            <a:r>
              <a:rPr lang="bg-BG" sz="2400" b="1" dirty="0" smtClean="0">
                <a:solidFill>
                  <a:srgbClr val="1F497D"/>
                </a:solidFill>
              </a:rPr>
              <a:t>ПРОВЕЖДАНЕ НА ТРЪЖНИ ПРОЦЕДУРИ И РИСКА ОТ ИЗМАМА (2) </a:t>
            </a:r>
            <a:br>
              <a:rPr lang="bg-BG" sz="2400" b="1" dirty="0" smtClean="0">
                <a:solidFill>
                  <a:srgbClr val="1F497D"/>
                </a:solidFill>
              </a:rPr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Не допускайте умишлено лошо управление при провеждането на тръжни процедури</a:t>
            </a:r>
            <a:r>
              <a:rPr lang="bg-BG" altLang="bg-BG" sz="1800" kern="0" dirty="0" smtClean="0">
                <a:solidFill>
                  <a:srgbClr val="002060"/>
                </a:solidFill>
              </a:rPr>
              <a:t>;</a:t>
            </a:r>
          </a:p>
          <a:p>
            <a:pPr marL="285750" lvl="0" indent="-28575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Да се ​​спазва принципа на прозрачност и конкурентост за всички процедури за обществени поръчки</a:t>
            </a:r>
            <a:r>
              <a:rPr lang="bg-BG" altLang="bg-BG" sz="1800" kern="0" dirty="0" smtClean="0">
                <a:solidFill>
                  <a:srgbClr val="002060"/>
                </a:solidFill>
              </a:rPr>
              <a:t>: процедурите за възлагане на обществени поръчки се правят публични за всички участници в търга (документите се публикуват на сайта на програмата, на </a:t>
            </a:r>
            <a:r>
              <a:rPr lang="bg-BG" altLang="bg-BG" sz="1800" kern="0" dirty="0" err="1" smtClean="0">
                <a:solidFill>
                  <a:srgbClr val="002060"/>
                </a:solidFill>
              </a:rPr>
              <a:t>бенефициентския</a:t>
            </a:r>
            <a:r>
              <a:rPr lang="bg-BG" altLang="bg-BG" sz="1800" kern="0" dirty="0" smtClean="0">
                <a:solidFill>
                  <a:srgbClr val="002060"/>
                </a:solidFill>
              </a:rPr>
              <a:t> портал и т.н.);</a:t>
            </a:r>
          </a:p>
          <a:p>
            <a:pPr marL="285750" lvl="0" indent="-28575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Осигуряване на адекватни мерки за сигурност за неотворени оферти и прозрачен процес на отваряне офертите;</a:t>
            </a:r>
          </a:p>
          <a:p>
            <a:pPr marL="285750" lvl="0" indent="-28575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Използвайте подходящи експерти в оценителните комисии;</a:t>
            </a:r>
          </a:p>
          <a:p>
            <a:pPr marL="285750" lvl="0" indent="-28575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Използвайте по най-добрия начин оценителната комисия;</a:t>
            </a:r>
          </a:p>
          <a:p>
            <a:endParaRPr lang="bg-BG" dirty="0"/>
          </a:p>
        </p:txBody>
      </p:sp>
      <p:pic>
        <p:nvPicPr>
          <p:cNvPr id="8" name="Picture 3" descr="C:\Users\TenevJ\Pictures\14-1080x40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555587"/>
            <a:ext cx="5724636" cy="184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3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400" b="1" dirty="0" smtClean="0">
                <a:solidFill>
                  <a:srgbClr val="1F497D"/>
                </a:solidFill>
              </a:rPr>
              <a:t/>
            </a:r>
            <a:br>
              <a:rPr lang="bg-BG" sz="2400" b="1" dirty="0" smtClean="0">
                <a:solidFill>
                  <a:srgbClr val="1F497D"/>
                </a:solidFill>
              </a:rPr>
            </a:br>
            <a:r>
              <a:rPr lang="bg-BG" sz="2400" b="1" dirty="0" smtClean="0">
                <a:solidFill>
                  <a:srgbClr val="1F497D"/>
                </a:solidFill>
              </a:rPr>
              <a:t/>
            </a:r>
            <a:br>
              <a:rPr lang="bg-BG" sz="2400" b="1" dirty="0" smtClean="0">
                <a:solidFill>
                  <a:srgbClr val="1F497D"/>
                </a:solidFill>
              </a:rPr>
            </a:br>
            <a:r>
              <a:rPr lang="bg-BG" sz="2400" b="1" dirty="0" smtClean="0">
                <a:solidFill>
                  <a:srgbClr val="1F497D"/>
                </a:solidFill>
              </a:rPr>
              <a:t/>
            </a:r>
            <a:br>
              <a:rPr lang="bg-BG" sz="2400" b="1" dirty="0" smtClean="0">
                <a:solidFill>
                  <a:srgbClr val="1F497D"/>
                </a:solidFill>
              </a:rPr>
            </a:br>
            <a:r>
              <a:rPr lang="bg-BG" sz="2400" b="1" dirty="0" smtClean="0">
                <a:solidFill>
                  <a:srgbClr val="1F497D"/>
                </a:solidFill>
              </a:rPr>
              <a:t/>
            </a:r>
            <a:br>
              <a:rPr lang="bg-BG" sz="2400" b="1" dirty="0" smtClean="0">
                <a:solidFill>
                  <a:srgbClr val="1F497D"/>
                </a:solidFill>
              </a:rPr>
            </a:br>
            <a:r>
              <a:rPr lang="bg-BG" sz="2400" b="1" dirty="0" smtClean="0">
                <a:solidFill>
                  <a:srgbClr val="1F497D"/>
                </a:solidFill>
              </a:rPr>
              <a:t>ПРОВЕЖДАНЕ НА ТРЪЖНИ ПРОЦЕДУРИ И РИСКА ОТ ИЗМАМА (3) </a:t>
            </a:r>
            <a:br>
              <a:rPr lang="bg-BG" sz="2400" b="1" dirty="0" smtClean="0">
                <a:solidFill>
                  <a:srgbClr val="1F497D"/>
                </a:solidFill>
              </a:rPr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eaLnBrk="0" hangingPunct="0">
              <a:buNone/>
              <a:defRPr/>
            </a:pPr>
            <a:r>
              <a:rPr lang="bg-BG" altLang="bg-BG" sz="1800" b="1" u="sng" kern="0" dirty="0" smtClean="0">
                <a:solidFill>
                  <a:srgbClr val="002060"/>
                </a:solidFill>
              </a:rPr>
              <a:t>Съвети, които могат да помогнат на оценителната комисия да идентифицира тайно споразумение:</a:t>
            </a:r>
          </a:p>
          <a:p>
            <a:pPr marL="285750" lvl="0" indent="-285750" algn="just" eaLnBrk="0" hangingPunct="0"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Очевидни връзки между участниците в търга, например общи адреси, персонал, телефонни номера и др</a:t>
            </a:r>
            <a:r>
              <a:rPr lang="bg-BG" altLang="bg-BG" sz="1800" kern="0" dirty="0">
                <a:solidFill>
                  <a:srgbClr val="002060"/>
                </a:solidFill>
              </a:rPr>
              <a:t>.</a:t>
            </a:r>
            <a:r>
              <a:rPr lang="bg-BG" altLang="bg-BG" sz="1800" kern="0" dirty="0" smtClean="0">
                <a:solidFill>
                  <a:srgbClr val="002060"/>
                </a:solidFill>
              </a:rPr>
              <a:t>;</a:t>
            </a:r>
          </a:p>
          <a:p>
            <a:pPr marL="285750" lvl="0" indent="-285750" algn="just" eaLnBrk="0" hangingPunct="0"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Изпълнител включва подизпълнители в офертата си, които участват в същата тръжна процедура;</a:t>
            </a:r>
          </a:p>
          <a:p>
            <a:pPr marL="285750" lvl="0" indent="-285750" algn="just" eaLnBrk="0" hangingPunct="0"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Квалифицирани изпълнители се оттеглят от търга и стават подизпълнители или кандидат с ниска цена се оттегля и става подизпълнител;</a:t>
            </a:r>
          </a:p>
          <a:p>
            <a:pPr marL="285750" lvl="0" indent="-285750" algn="just" eaLnBrk="0" hangingPunct="0"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Някои компании винаги се явяват на търгове едни срещу други;</a:t>
            </a:r>
          </a:p>
          <a:p>
            <a:pPr marL="285750" lvl="0" indent="-285750" algn="just" eaLnBrk="0" hangingPunct="0"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Загубилите кандидати не могат да бъдат намерени в интернет пространството, бизнес директории, нямат адрес и т.н. (фалшиви или измислени);</a:t>
            </a:r>
          </a:p>
          <a:p>
            <a:pPr marL="285750" lvl="0" indent="-285750" algn="just" eaLnBrk="0" hangingPunct="0">
              <a:buFont typeface="Wingdings" panose="05000000000000000000" pitchFamily="2" charset="2"/>
              <a:buChar char="ü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Кореспонденция или други признаци, че участниците обменят информация за цените, разделят територии или влизат в неформални споразумения.</a:t>
            </a:r>
          </a:p>
          <a:p>
            <a:endParaRPr lang="bg-BG" dirty="0"/>
          </a:p>
        </p:txBody>
      </p:sp>
      <p:pic>
        <p:nvPicPr>
          <p:cNvPr id="8" name="Picture 2" descr="C:\Users\TenevJ\Pictures\untitled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592" y="3789040"/>
            <a:ext cx="955551" cy="65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9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bg-BG" sz="2400" b="1" dirty="0" smtClean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bg-BG" sz="2400" b="1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bg-BG" sz="2400" b="1" dirty="0" smtClean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bg-BG" sz="2400" b="1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bg-BG" sz="2400" b="1" dirty="0" smtClean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bg-BG" sz="2400" b="1" dirty="0" smtClean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bg-BG" sz="2400" b="1" dirty="0" smtClean="0">
                <a:solidFill>
                  <a:schemeClr val="tx2"/>
                </a:solidFill>
                <a:ea typeface="+mn-ea"/>
                <a:cs typeface="+mn-cs"/>
              </a:rPr>
              <a:t>ИЗПЪЛНЕНИЕ НА ДОГОВОРИТЕ И РИСКА ОТ ИЗМАМА</a:t>
            </a:r>
            <a:br>
              <a:rPr lang="bg-BG" sz="2400" b="1" dirty="0" smtClean="0">
                <a:solidFill>
                  <a:schemeClr val="tx2"/>
                </a:solidFill>
                <a:ea typeface="+mn-ea"/>
                <a:cs typeface="+mn-cs"/>
              </a:rPr>
            </a:br>
            <a:endParaRPr lang="bg-BG" sz="2400" dirty="0">
              <a:solidFill>
                <a:schemeClr val="tx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Осигурете прозрачност на информацията за договора</a:t>
            </a:r>
            <a:r>
              <a:rPr lang="bg-BG" altLang="bg-BG" sz="1800" kern="0" dirty="0" smtClean="0">
                <a:solidFill>
                  <a:srgbClr val="002060"/>
                </a:solidFill>
              </a:rPr>
              <a:t>:Името на изпълнителя, стойността на договора, вида на процедура, предмет на договора и т.н.</a:t>
            </a:r>
          </a:p>
          <a:p>
            <a:pPr marL="285750" lvl="0" indent="-28575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Осигурете правилното изпълнение, мониторинг и контрол на договора и използвайте подходящите експерти за</a:t>
            </a:r>
            <a:r>
              <a:rPr lang="bg-BG" altLang="bg-BG" sz="1800" kern="0" dirty="0" smtClean="0">
                <a:solidFill>
                  <a:srgbClr val="002060"/>
                </a:solidFill>
              </a:rPr>
              <a:t>: извършване на проверки за качеството на дейностите; проверка на резултатите като доказателство за разходите; извършване на проверка на фактури за дублиране или фалшификация;</a:t>
            </a:r>
          </a:p>
          <a:p>
            <a:pPr marL="285750" lvl="0" indent="-28575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Извършване на щателна проверка на качеството на продуктите/ услугите /продуктите закупени /извършени спрямо спецификациите;</a:t>
            </a:r>
          </a:p>
          <a:p>
            <a:pPr marL="285750" lvl="0" indent="-28575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Изисквайте актове/сертификати или</a:t>
            </a:r>
          </a:p>
          <a:p>
            <a:pPr marL="0" lvl="0" indent="0" algn="just" eaLnBrk="0" hangingPunct="0">
              <a:spcBef>
                <a:spcPts val="200"/>
              </a:spcBef>
              <a:spcAft>
                <a:spcPts val="200"/>
              </a:spcAft>
              <a:buNone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     друга форма на удостоверение издадени</a:t>
            </a:r>
          </a:p>
          <a:p>
            <a:pPr marL="0" lvl="0" indent="0" algn="just" eaLnBrk="0" hangingPunct="0">
              <a:spcBef>
                <a:spcPts val="200"/>
              </a:spcBef>
              <a:spcAft>
                <a:spcPts val="200"/>
              </a:spcAft>
              <a:buNone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     от независим източник, да бъдат </a:t>
            </a:r>
          </a:p>
          <a:p>
            <a:pPr marL="0" lvl="0" indent="0" algn="just" eaLnBrk="0" hangingPunct="0">
              <a:spcBef>
                <a:spcPts val="200"/>
              </a:spcBef>
              <a:spcAft>
                <a:spcPts val="200"/>
              </a:spcAft>
              <a:buNone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     предвидени при завършване на </a:t>
            </a:r>
          </a:p>
          <a:p>
            <a:pPr marL="0" lvl="0" indent="0" algn="just" eaLnBrk="0" hangingPunct="0">
              <a:spcBef>
                <a:spcPts val="200"/>
              </a:spcBef>
              <a:spcAft>
                <a:spcPts val="200"/>
              </a:spcAft>
              <a:buNone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     дейностите.</a:t>
            </a:r>
          </a:p>
          <a:p>
            <a:endParaRPr lang="bg-BG" dirty="0"/>
          </a:p>
        </p:txBody>
      </p:sp>
      <p:pic>
        <p:nvPicPr>
          <p:cNvPr id="8" name="Picture 3" descr="C:\Users\TenevJ\Pictures\untitleW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348078"/>
            <a:ext cx="3024336" cy="191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73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400" b="1" dirty="0" smtClean="0">
                <a:solidFill>
                  <a:srgbClr val="1F497D"/>
                </a:solidFill>
              </a:rPr>
              <a:t/>
            </a:r>
            <a:br>
              <a:rPr lang="bg-BG" sz="2400" b="1" dirty="0" smtClean="0">
                <a:solidFill>
                  <a:srgbClr val="1F497D"/>
                </a:solidFill>
              </a:rPr>
            </a:br>
            <a:r>
              <a:rPr lang="bg-BG" sz="2400" b="1" dirty="0" smtClean="0">
                <a:solidFill>
                  <a:srgbClr val="1F497D"/>
                </a:solidFill>
              </a:rPr>
              <a:t>                 ПРИМЕРИ ЗА НЕРЕДНОСТИ (1)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lvl="0" algn="just" eaLnBrk="0" hangingPunct="0">
              <a:buFont typeface="Wingdings" panose="05000000000000000000" pitchFamily="2" charset="2"/>
              <a:buChar char="Ø"/>
              <a:defRPr/>
            </a:pPr>
            <a:r>
              <a:rPr lang="bg-BG" altLang="bg-BG" sz="2000" b="1" kern="0" dirty="0" smtClean="0">
                <a:solidFill>
                  <a:srgbClr val="002060"/>
                </a:solidFill>
              </a:rPr>
              <a:t>Промяна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на обявените тръжни условия, трябва да води до нова тръжна процедура, а не до продължаване на старата;</a:t>
            </a:r>
          </a:p>
          <a:p>
            <a:pPr lvl="0" algn="just" eaLnBrk="0" hangingPunct="0">
              <a:buFont typeface="Wingdings" panose="05000000000000000000" pitchFamily="2" charset="2"/>
              <a:buChar char="Ø"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Трябва да се води </a:t>
            </a:r>
            <a:r>
              <a:rPr lang="bg-BG" altLang="bg-BG" sz="2000" b="1" kern="0" dirty="0" smtClean="0">
                <a:solidFill>
                  <a:srgbClr val="002060"/>
                </a:solidFill>
              </a:rPr>
              <a:t>стриктна документация 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за всяка стъпка на тръжната процедура;</a:t>
            </a:r>
          </a:p>
          <a:p>
            <a:pPr lvl="0" algn="just" eaLnBrk="0" hangingPunct="0">
              <a:buFont typeface="Wingdings" panose="05000000000000000000" pitchFamily="2" charset="2"/>
              <a:buChar char="Ø"/>
              <a:defRPr/>
            </a:pPr>
            <a:r>
              <a:rPr lang="bg-BG" altLang="bg-BG" sz="2000" b="1" kern="0" dirty="0" smtClean="0">
                <a:solidFill>
                  <a:srgbClr val="002060"/>
                </a:solidFill>
              </a:rPr>
              <a:t>Конфликт на интереси:</a:t>
            </a:r>
          </a:p>
          <a:p>
            <a:pPr lvl="0" algn="just" eaLnBrk="0" hangingPunct="0">
              <a:buFont typeface="Wingdings" panose="05000000000000000000" pitchFamily="2" charset="2"/>
              <a:buChar char="ü"/>
              <a:defRPr/>
            </a:pPr>
            <a:r>
              <a:rPr lang="bg-BG" altLang="bg-BG" sz="2000" kern="0" dirty="0" smtClean="0">
                <a:solidFill>
                  <a:srgbClr val="002060"/>
                </a:solidFill>
              </a:rPr>
              <a:t>Членовете на оценителната комисия и участниците в процедурата са роднини по права или съребрена линия, или имат общи икономически интереси; </a:t>
            </a:r>
          </a:p>
          <a:p>
            <a:pPr lvl="0" algn="just" eaLnBrk="0" hangingPunct="0">
              <a:buFont typeface="Wingdings" panose="05000000000000000000" pitchFamily="2" charset="2"/>
              <a:buChar char="Ø"/>
              <a:defRPr/>
            </a:pPr>
            <a:r>
              <a:rPr lang="bg-BG" altLang="bg-BG" sz="2000" b="1" kern="0" dirty="0" smtClean="0">
                <a:solidFill>
                  <a:srgbClr val="002060"/>
                </a:solidFill>
              </a:rPr>
              <a:t>Превишаване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 на дължимото плащане - начално, междинно, крайно;</a:t>
            </a:r>
          </a:p>
          <a:p>
            <a:pPr lvl="0" algn="just" eaLnBrk="0" hangingPunct="0">
              <a:buFont typeface="Wingdings" panose="05000000000000000000" pitchFamily="2" charset="2"/>
              <a:buChar char="Ø"/>
              <a:defRPr/>
            </a:pPr>
            <a:r>
              <a:rPr lang="bg-BG" altLang="bg-BG" sz="2000" b="1" kern="0" dirty="0" smtClean="0">
                <a:solidFill>
                  <a:srgbClr val="002060"/>
                </a:solidFill>
              </a:rPr>
              <a:t>Липса или неизползване </a:t>
            </a:r>
            <a:r>
              <a:rPr lang="bg-BG" altLang="bg-BG" sz="2000" kern="0" dirty="0" smtClean="0">
                <a:solidFill>
                  <a:srgbClr val="002060"/>
                </a:solidFill>
              </a:rPr>
              <a:t>по предназначение на закупеното оборудване, в т.ч. и когато стоката или услугата е своеволно заменена, не е обозначена или не е осчетоводена надлежно;</a:t>
            </a:r>
          </a:p>
          <a:p>
            <a:endParaRPr lang="bg-BG" dirty="0"/>
          </a:p>
        </p:txBody>
      </p:sp>
      <p:pic>
        <p:nvPicPr>
          <p:cNvPr id="8" name="Picture 2" descr="C:\Users\TenevJ\Pictures\5_hea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358636"/>
            <a:ext cx="5552280" cy="90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14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>
                <a:solidFill>
                  <a:schemeClr val="tx2"/>
                </a:solidFill>
              </a:rPr>
              <a:t/>
            </a:r>
            <a:br>
              <a:rPr lang="bg-BG" sz="2400" b="1" dirty="0" smtClean="0">
                <a:solidFill>
                  <a:schemeClr val="tx2"/>
                </a:solidFill>
              </a:rPr>
            </a:br>
            <a:r>
              <a:rPr lang="bg-BG" sz="2400" b="1" dirty="0" smtClean="0">
                <a:solidFill>
                  <a:schemeClr val="tx2"/>
                </a:solidFill>
              </a:rPr>
              <a:t>                  ПРИМЕРИ ЗА НЕРЕДНОСТИ (2)</a:t>
            </a:r>
            <a:endParaRPr lang="bg-BG" sz="2400" b="1" dirty="0">
              <a:solidFill>
                <a:schemeClr val="tx2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Представяне на </a:t>
            </a:r>
            <a:r>
              <a:rPr lang="bg-BG" altLang="bg-BG" sz="1800" b="1" kern="0" dirty="0" smtClean="0">
                <a:solidFill>
                  <a:srgbClr val="002060"/>
                </a:solidFill>
              </a:rPr>
              <a:t>невярна, подвеждаща информация </a:t>
            </a:r>
            <a:r>
              <a:rPr lang="bg-BG" altLang="bg-BG" sz="1800" kern="0" dirty="0" smtClean="0">
                <a:solidFill>
                  <a:srgbClr val="002060"/>
                </a:solidFill>
              </a:rPr>
              <a:t>относно предмета, естеството, качеството и количеството на стоката или услугата;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Разходи, </a:t>
            </a:r>
            <a:r>
              <a:rPr lang="bg-BG" altLang="bg-BG" sz="1800" b="1" kern="0" dirty="0" smtClean="0">
                <a:solidFill>
                  <a:srgbClr val="002060"/>
                </a:solidFill>
              </a:rPr>
              <a:t>непредвидени в бюджета </a:t>
            </a:r>
            <a:r>
              <a:rPr lang="bg-BG" altLang="bg-BG" sz="1800" kern="0" dirty="0" smtClean="0">
                <a:solidFill>
                  <a:srgbClr val="002060"/>
                </a:solidFill>
              </a:rPr>
              <a:t>на проекта или несвързани с постигането на целите на проекта - вкл. разходи, за дейности извършени преди стартирането на проекта или за дейности извършени  след приключването на договора;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Непостигане на целите на проекта </a:t>
            </a:r>
            <a:r>
              <a:rPr lang="bg-BG" altLang="bg-BG" sz="1800" kern="0" dirty="0" smtClean="0">
                <a:solidFill>
                  <a:srgbClr val="002060"/>
                </a:solidFill>
              </a:rPr>
              <a:t>- невъзможност или нежелание на получателят на средствата да изпълни /спази/ свое задължение по договора, в резултат на което част от предвидените дейности, работи, стоки остават неизпълнени;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Неизвършване </a:t>
            </a:r>
            <a:r>
              <a:rPr lang="bg-BG" altLang="bg-BG" sz="1800" kern="0" dirty="0" smtClean="0">
                <a:solidFill>
                  <a:srgbClr val="002060"/>
                </a:solidFill>
              </a:rPr>
              <a:t>на предвидените дейности в уговорените</a:t>
            </a:r>
          </a:p>
          <a:p>
            <a:pPr marL="0" lvl="0" indent="0" algn="just" eaLnBrk="0" hangingPunct="0">
              <a:spcBef>
                <a:spcPts val="200"/>
              </a:spcBef>
              <a:spcAft>
                <a:spcPts val="200"/>
              </a:spcAft>
              <a:buNone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       срокове - крайни, междинни и т.н;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Недопускане извършването на проверка или инспекция;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1800" b="1" kern="0" dirty="0" smtClean="0">
                <a:solidFill>
                  <a:srgbClr val="002060"/>
                </a:solidFill>
              </a:rPr>
              <a:t>Двойно счетоводство</a:t>
            </a:r>
            <a:r>
              <a:rPr lang="bg-BG" altLang="bg-BG" sz="1800" kern="0" dirty="0" smtClean="0">
                <a:solidFill>
                  <a:srgbClr val="002060"/>
                </a:solidFill>
              </a:rPr>
              <a:t>, липса на счетоводни данни, недостатъчност на счетоводната информация;</a:t>
            </a:r>
          </a:p>
          <a:p>
            <a:pPr lvl="0" algn="just" eaLnBrk="0" hangingPunct="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Ø"/>
              <a:defRPr/>
            </a:pPr>
            <a:r>
              <a:rPr lang="bg-BG" altLang="bg-BG" sz="1800" kern="0" dirty="0" smtClean="0">
                <a:solidFill>
                  <a:srgbClr val="002060"/>
                </a:solidFill>
              </a:rPr>
              <a:t>Частично или пълно </a:t>
            </a:r>
            <a:r>
              <a:rPr lang="bg-BG" altLang="bg-BG" sz="1800" b="1" kern="0" dirty="0" smtClean="0">
                <a:solidFill>
                  <a:srgbClr val="002060"/>
                </a:solidFill>
              </a:rPr>
              <a:t>двойно финансиране</a:t>
            </a:r>
            <a:r>
              <a:rPr lang="bg-BG" altLang="bg-BG" sz="1800" kern="0" dirty="0" smtClean="0">
                <a:solidFill>
                  <a:srgbClr val="002060"/>
                </a:solidFill>
              </a:rPr>
              <a:t>.</a:t>
            </a:r>
          </a:p>
          <a:p>
            <a:endParaRPr lang="bg-BG" dirty="0"/>
          </a:p>
        </p:txBody>
      </p:sp>
      <p:pic>
        <p:nvPicPr>
          <p:cNvPr id="8" name="Picture 2" descr="C:\Users\TenevJ\Pictures\imagesW0OX1M2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508" y="4005064"/>
            <a:ext cx="153371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8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</TotalTime>
  <Words>1476</Words>
  <Application>Microsoft Office PowerPoint</Application>
  <PresentationFormat>On-screen Show (4:3)</PresentationFormat>
  <Paragraphs>126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  НЕРЕДНОСТ И ИЗМАМА </vt:lpstr>
      <vt:lpstr>   ИЗПЪЛНЕНИЕ НА ПРОЕКТА И РИСК ОТ ИЗМАМА  </vt:lpstr>
      <vt:lpstr>   ПРОВЕЖДАНЕ НА ТРЪЖНИ ПРОЦЕДУРИ И РИСКА ОТ ИЗМАМА (1)  </vt:lpstr>
      <vt:lpstr>    ПРОВЕЖДАНЕ НА ТРЪЖНИ ПРОЦЕДУРИ И РИСКА ОТ ИЗМАМА (2)  </vt:lpstr>
      <vt:lpstr>    ПРОВЕЖДАНЕ НА ТРЪЖНИ ПРОЦЕДУРИ И РИСКА ОТ ИЗМАМА (3)  </vt:lpstr>
      <vt:lpstr>   ИЗПЪЛНЕНИЕ НА ДОГОВОРИТЕ И РИСКА ОТ ИЗМАМА </vt:lpstr>
      <vt:lpstr>                  ПРИМЕРИ ЗА НЕРЕДНОСТИ (1)</vt:lpstr>
      <vt:lpstr>                   ПРИМЕРИ ЗА НЕРЕДНОСТИ (2)</vt:lpstr>
      <vt:lpstr>     ПРИМЕРИ ЗА ИЗМАМА</vt:lpstr>
      <vt:lpstr>      СИГНАЛ ЗА НЕРЕДНОСТ</vt:lpstr>
      <vt:lpstr> АДМИНИСТРИРАНЕ НА СИГНАЛА ЗА НЕРЕДНОСТ</vt:lpstr>
      <vt:lpstr> ФИНАНСОВИ ПОСЛЕДИЦИ</vt:lpstr>
      <vt:lpstr>ПРИКЛЮЧВАНЕ НА НЕРЕДНОСТТА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Jakimovski</dc:creator>
  <cp:lastModifiedBy>Vania Hristova</cp:lastModifiedBy>
  <cp:revision>270</cp:revision>
  <dcterms:created xsi:type="dcterms:W3CDTF">2015-08-20T10:52:59Z</dcterms:created>
  <dcterms:modified xsi:type="dcterms:W3CDTF">2017-03-30T06:50:58Z</dcterms:modified>
</cp:coreProperties>
</file>