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0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159B25"/>
    <a:srgbClr val="99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9634" autoAdjust="0"/>
    <p:restoredTop sz="81371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74731-E61C-4942-9C09-992A6FAA26B2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65EA4A27-49BF-4191-BEA8-46B42235BBD0}">
      <dgm:prSet phldrT="[Text]"/>
      <dgm:spPr/>
      <dgm:t>
        <a:bodyPr/>
        <a:lstStyle/>
        <a:p>
          <a:r>
            <a:rPr lang="bg-BG" dirty="0" smtClean="0"/>
            <a:t>Искане за ПНК</a:t>
          </a:r>
        </a:p>
        <a:p>
          <a:r>
            <a:rPr lang="bg-BG" dirty="0" smtClean="0"/>
            <a:t>(</a:t>
          </a:r>
          <a:r>
            <a:rPr lang="en-US" dirty="0" smtClean="0"/>
            <a:t>Request for FLC)</a:t>
          </a:r>
          <a:endParaRPr lang="bg-BG" dirty="0" smtClean="0"/>
        </a:p>
      </dgm:t>
    </dgm:pt>
    <dgm:pt modelId="{BF1C8FA1-38A6-41C4-B1FF-6062D2E432D1}" type="parTrans" cxnId="{AD0D89D2-555B-469B-A18A-0D54F9A44A6C}">
      <dgm:prSet/>
      <dgm:spPr/>
      <dgm:t>
        <a:bodyPr/>
        <a:lstStyle/>
        <a:p>
          <a:endParaRPr lang="bg-BG"/>
        </a:p>
      </dgm:t>
    </dgm:pt>
    <dgm:pt modelId="{542C42BE-404A-44E4-9936-E457A6258A07}" type="sibTrans" cxnId="{AD0D89D2-555B-469B-A18A-0D54F9A44A6C}">
      <dgm:prSet custT="1"/>
      <dgm:spPr/>
      <dgm:t>
        <a:bodyPr/>
        <a:lstStyle/>
        <a:p>
          <a:r>
            <a:rPr lang="bg-BG" sz="1200" b="1" dirty="0" smtClean="0">
              <a:solidFill>
                <a:schemeClr val="tx1"/>
              </a:solidFill>
            </a:rPr>
            <a:t>Процедура за определяне на контрольор</a:t>
          </a:r>
          <a:endParaRPr lang="bg-BG" sz="1200" b="1" dirty="0">
            <a:solidFill>
              <a:schemeClr val="tx1"/>
            </a:solidFill>
          </a:endParaRPr>
        </a:p>
      </dgm:t>
    </dgm:pt>
    <dgm:pt modelId="{DF4802A3-7E59-4FE5-A55E-F6BEC543EC13}">
      <dgm:prSet phldrT="[Text]"/>
      <dgm:spPr/>
      <dgm:t>
        <a:bodyPr/>
        <a:lstStyle/>
        <a:p>
          <a:r>
            <a:rPr lang="bg-BG" dirty="0" err="1" smtClean="0"/>
            <a:t>Бенефициентски</a:t>
          </a:r>
          <a:r>
            <a:rPr lang="bg-BG" dirty="0" smtClean="0"/>
            <a:t> портал, или</a:t>
          </a:r>
          <a:endParaRPr lang="bg-BG" dirty="0"/>
        </a:p>
      </dgm:t>
    </dgm:pt>
    <dgm:pt modelId="{E6B20AE9-C383-484E-BF96-BA7E34A7B628}" type="parTrans" cxnId="{369E9588-F2DE-4E26-8004-B3E1DE30E9FB}">
      <dgm:prSet/>
      <dgm:spPr/>
      <dgm:t>
        <a:bodyPr/>
        <a:lstStyle/>
        <a:p>
          <a:endParaRPr lang="bg-BG"/>
        </a:p>
      </dgm:t>
    </dgm:pt>
    <dgm:pt modelId="{02081742-0951-4B37-98D4-C351F233706D}" type="sibTrans" cxnId="{369E9588-F2DE-4E26-8004-B3E1DE30E9FB}">
      <dgm:prSet/>
      <dgm:spPr/>
      <dgm:t>
        <a:bodyPr/>
        <a:lstStyle/>
        <a:p>
          <a:endParaRPr lang="bg-BG"/>
        </a:p>
      </dgm:t>
    </dgm:pt>
    <dgm:pt modelId="{BF55DCB3-F091-4663-8863-093DBC066EA3}">
      <dgm:prSet phldrT="[Text]"/>
      <dgm:spPr/>
      <dgm:t>
        <a:bodyPr/>
        <a:lstStyle/>
        <a:p>
          <a:r>
            <a:rPr lang="bg-BG" dirty="0" smtClean="0"/>
            <a:t>Разглеждане на искането за ПНК</a:t>
          </a:r>
          <a:endParaRPr lang="bg-BG" dirty="0"/>
        </a:p>
      </dgm:t>
    </dgm:pt>
    <dgm:pt modelId="{E9420191-81D5-4A9D-9954-DE4B503A39EC}" type="parTrans" cxnId="{00F889D0-F433-419E-ADC1-DB00C1ACF488}">
      <dgm:prSet/>
      <dgm:spPr/>
      <dgm:t>
        <a:bodyPr/>
        <a:lstStyle/>
        <a:p>
          <a:endParaRPr lang="bg-BG"/>
        </a:p>
      </dgm:t>
    </dgm:pt>
    <dgm:pt modelId="{8530E150-5BF0-425A-94D1-66F26E75317E}" type="sibTrans" cxnId="{00F889D0-F433-419E-ADC1-DB00C1ACF488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До </a:t>
          </a:r>
          <a:r>
            <a:rPr lang="en-US" b="1" dirty="0" smtClean="0">
              <a:solidFill>
                <a:schemeClr val="tx1"/>
              </a:solidFill>
            </a:rPr>
            <a:t>1 </a:t>
          </a:r>
          <a:r>
            <a:rPr lang="bg-BG" b="1" dirty="0" smtClean="0">
              <a:solidFill>
                <a:schemeClr val="tx1"/>
              </a:solidFill>
            </a:rPr>
            <a:t>месец от определяне на контрольор</a:t>
          </a:r>
          <a:endParaRPr lang="bg-BG" b="1" dirty="0">
            <a:solidFill>
              <a:schemeClr val="tx1"/>
            </a:solidFill>
          </a:endParaRPr>
        </a:p>
      </dgm:t>
    </dgm:pt>
    <dgm:pt modelId="{92B1CFF9-DFFD-4684-BBDB-52CD4451138D}">
      <dgm:prSet phldrT="[Text]"/>
      <dgm:spPr/>
      <dgm:t>
        <a:bodyPr/>
        <a:lstStyle/>
        <a:p>
          <a:r>
            <a:rPr lang="bg-BG" dirty="0" smtClean="0"/>
            <a:t>Документална проверка „</a:t>
          </a:r>
          <a:r>
            <a:rPr lang="en-US" dirty="0" smtClean="0"/>
            <a:t>on desk”</a:t>
          </a:r>
          <a:r>
            <a:rPr lang="bg-BG" dirty="0" smtClean="0"/>
            <a:t> – 100%</a:t>
          </a:r>
          <a:endParaRPr lang="bg-BG" dirty="0"/>
        </a:p>
      </dgm:t>
    </dgm:pt>
    <dgm:pt modelId="{14B6CACE-6277-4F71-9BDB-B3F923B56D7D}" type="parTrans" cxnId="{B727416A-057D-4104-A246-8FC22C2697E5}">
      <dgm:prSet/>
      <dgm:spPr/>
      <dgm:t>
        <a:bodyPr/>
        <a:lstStyle/>
        <a:p>
          <a:endParaRPr lang="bg-BG"/>
        </a:p>
      </dgm:t>
    </dgm:pt>
    <dgm:pt modelId="{D0D65884-A5F1-4210-9746-5B72DCDF8AB2}" type="sibTrans" cxnId="{B727416A-057D-4104-A246-8FC22C2697E5}">
      <dgm:prSet/>
      <dgm:spPr/>
      <dgm:t>
        <a:bodyPr/>
        <a:lstStyle/>
        <a:p>
          <a:endParaRPr lang="bg-BG"/>
        </a:p>
      </dgm:t>
    </dgm:pt>
    <dgm:pt modelId="{2D52B252-15BB-4F6A-866E-5832103B7899}">
      <dgm:prSet phldrT="[Text]"/>
      <dgm:spPr/>
      <dgm:t>
        <a:bodyPr/>
        <a:lstStyle/>
        <a:p>
          <a:r>
            <a:rPr lang="bg-BG" dirty="0" smtClean="0"/>
            <a:t>Проверка на място </a:t>
          </a:r>
          <a:r>
            <a:rPr lang="en-US" dirty="0" smtClean="0"/>
            <a:t>“on the spot”</a:t>
          </a:r>
          <a:r>
            <a:rPr lang="bg-BG" dirty="0" smtClean="0"/>
            <a:t> – минимум 1 път в рамките на проекта. </a:t>
          </a:r>
          <a:endParaRPr lang="bg-BG" dirty="0"/>
        </a:p>
      </dgm:t>
    </dgm:pt>
    <dgm:pt modelId="{90B07718-8B82-44EF-8BCA-F3F593902527}" type="parTrans" cxnId="{41FB93B8-E3E2-4282-8444-040AAEED0884}">
      <dgm:prSet/>
      <dgm:spPr/>
      <dgm:t>
        <a:bodyPr/>
        <a:lstStyle/>
        <a:p>
          <a:endParaRPr lang="bg-BG"/>
        </a:p>
      </dgm:t>
    </dgm:pt>
    <dgm:pt modelId="{8622B5E9-AD8F-4562-BFE1-54FAC4CBB498}" type="sibTrans" cxnId="{41FB93B8-E3E2-4282-8444-040AAEED0884}">
      <dgm:prSet/>
      <dgm:spPr/>
      <dgm:t>
        <a:bodyPr/>
        <a:lstStyle/>
        <a:p>
          <a:endParaRPr lang="bg-BG"/>
        </a:p>
      </dgm:t>
    </dgm:pt>
    <dgm:pt modelId="{A08935FC-4F2C-422C-B080-1B2A9F633D22}">
      <dgm:prSet phldrT="[Text]"/>
      <dgm:spPr/>
      <dgm:t>
        <a:bodyPr/>
        <a:lstStyle/>
        <a:p>
          <a:r>
            <a:rPr lang="bg-BG" dirty="0" smtClean="0"/>
            <a:t>Издаване на Сертификат за </a:t>
          </a:r>
          <a:r>
            <a:rPr lang="bg-BG" dirty="0" err="1" smtClean="0"/>
            <a:t>валидиране</a:t>
          </a:r>
          <a:r>
            <a:rPr lang="bg-BG" dirty="0" smtClean="0"/>
            <a:t> на разходите</a:t>
          </a:r>
          <a:endParaRPr lang="bg-BG" dirty="0"/>
        </a:p>
      </dgm:t>
    </dgm:pt>
    <dgm:pt modelId="{72897412-DD2D-40DE-A2BE-79DD4118B8FF}" type="parTrans" cxnId="{45D0F456-2650-4271-AA00-03888F87A926}">
      <dgm:prSet/>
      <dgm:spPr/>
      <dgm:t>
        <a:bodyPr/>
        <a:lstStyle/>
        <a:p>
          <a:endParaRPr lang="bg-BG"/>
        </a:p>
      </dgm:t>
    </dgm:pt>
    <dgm:pt modelId="{694B8891-896E-44DE-82BB-25181DB6C612}" type="sibTrans" cxnId="{45D0F456-2650-4271-AA00-03888F87A926}">
      <dgm:prSet/>
      <dgm:spPr/>
      <dgm:t>
        <a:bodyPr/>
        <a:lstStyle/>
        <a:p>
          <a:endParaRPr lang="bg-BG"/>
        </a:p>
      </dgm:t>
    </dgm:pt>
    <dgm:pt modelId="{6A9EE866-B5B0-421C-96BF-1D4F9AC93F40}">
      <dgm:prSet phldrT="[Text]"/>
      <dgm:spPr/>
      <dgm:t>
        <a:bodyPr/>
        <a:lstStyle/>
        <a:p>
          <a:r>
            <a:rPr lang="bg-BG" dirty="0" err="1" smtClean="0"/>
            <a:t>Бенефициентски</a:t>
          </a:r>
          <a:r>
            <a:rPr lang="bg-BG" dirty="0" smtClean="0"/>
            <a:t> портал, или</a:t>
          </a:r>
          <a:endParaRPr lang="bg-BG" dirty="0"/>
        </a:p>
      </dgm:t>
    </dgm:pt>
    <dgm:pt modelId="{F11C4C54-97BD-4D24-8621-ABC15D0B4764}" type="parTrans" cxnId="{AD3AFE49-D347-4247-8F2B-E785B390317F}">
      <dgm:prSet/>
      <dgm:spPr/>
      <dgm:t>
        <a:bodyPr/>
        <a:lstStyle/>
        <a:p>
          <a:endParaRPr lang="bg-BG"/>
        </a:p>
      </dgm:t>
    </dgm:pt>
    <dgm:pt modelId="{26729043-3D80-4923-B25C-C70EFA1E7425}" type="sibTrans" cxnId="{AD3AFE49-D347-4247-8F2B-E785B390317F}">
      <dgm:prSet/>
      <dgm:spPr/>
      <dgm:t>
        <a:bodyPr/>
        <a:lstStyle/>
        <a:p>
          <a:endParaRPr lang="bg-BG"/>
        </a:p>
      </dgm:t>
    </dgm:pt>
    <dgm:pt modelId="{D5CB074D-6241-4848-9C53-949C2FF64271}">
      <dgm:prSet phldrT="[Text]"/>
      <dgm:spPr/>
      <dgm:t>
        <a:bodyPr/>
        <a:lstStyle/>
        <a:p>
          <a:r>
            <a:rPr lang="bg-BG" dirty="0" smtClean="0"/>
            <a:t>В оригинал на адрес на бенефициента</a:t>
          </a:r>
          <a:endParaRPr lang="bg-BG" dirty="0"/>
        </a:p>
      </dgm:t>
    </dgm:pt>
    <dgm:pt modelId="{C1AA34E6-F141-4073-B489-8B36CF4F4A1E}" type="parTrans" cxnId="{290AFEEE-2A9C-4AB7-BA17-FD289C1C17FA}">
      <dgm:prSet/>
      <dgm:spPr/>
      <dgm:t>
        <a:bodyPr/>
        <a:lstStyle/>
        <a:p>
          <a:endParaRPr lang="bg-BG"/>
        </a:p>
      </dgm:t>
    </dgm:pt>
    <dgm:pt modelId="{CC77FCF6-6836-427B-B5AE-3936C277CF85}" type="sibTrans" cxnId="{290AFEEE-2A9C-4AB7-BA17-FD289C1C17FA}">
      <dgm:prSet/>
      <dgm:spPr/>
      <dgm:t>
        <a:bodyPr/>
        <a:lstStyle/>
        <a:p>
          <a:endParaRPr lang="bg-BG"/>
        </a:p>
      </dgm:t>
    </dgm:pt>
    <dgm:pt modelId="{ADBE42A2-CC58-4B94-8181-B7BFCC39BB50}">
      <dgm:prSet phldrT="[Text]"/>
      <dgm:spPr/>
      <dgm:t>
        <a:bodyPr/>
        <a:lstStyle/>
        <a:p>
          <a:r>
            <a:rPr lang="bg-BG" dirty="0" smtClean="0"/>
            <a:t>На адреса на НО</a:t>
          </a:r>
          <a:endParaRPr lang="bg-BG" dirty="0"/>
        </a:p>
      </dgm:t>
    </dgm:pt>
    <dgm:pt modelId="{7A67EEA5-92AC-4A6E-81B5-3B9B790E3482}" type="parTrans" cxnId="{4B2942C8-44F9-441E-9C1C-FD1D3D83C99F}">
      <dgm:prSet/>
      <dgm:spPr/>
      <dgm:t>
        <a:bodyPr/>
        <a:lstStyle/>
        <a:p>
          <a:endParaRPr lang="bg-BG"/>
        </a:p>
      </dgm:t>
    </dgm:pt>
    <dgm:pt modelId="{D3A1CAE3-1EB5-4B26-B9EC-CE4BF0A12460}" type="sibTrans" cxnId="{4B2942C8-44F9-441E-9C1C-FD1D3D83C99F}">
      <dgm:prSet/>
      <dgm:spPr/>
      <dgm:t>
        <a:bodyPr/>
        <a:lstStyle/>
        <a:p>
          <a:endParaRPr lang="bg-BG"/>
        </a:p>
      </dgm:t>
    </dgm:pt>
    <dgm:pt modelId="{A2167CE6-8BB0-435F-A74C-0EA886BBA0C8}" type="pres">
      <dgm:prSet presAssocID="{EFA74731-E61C-4942-9C09-992A6FAA26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7C3FF08-A3C8-4CA6-A11F-7855405DC3D9}" type="pres">
      <dgm:prSet presAssocID="{65EA4A27-49BF-4191-BEA8-46B42235BBD0}" presName="composite" presStyleCnt="0"/>
      <dgm:spPr/>
    </dgm:pt>
    <dgm:pt modelId="{4D513EB5-C46E-45AF-A6AF-E93A9DC1C046}" type="pres">
      <dgm:prSet presAssocID="{65EA4A27-49BF-4191-BEA8-46B42235BBD0}" presName="imagSh" presStyleLbl="bgImgPlace1" presStyleIdx="0" presStyleCnt="3" custScaleX="83773" custScaleY="93307" custLinFactNeighborX="-1224" custLinFactNeighborY="-341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bg-BG"/>
        </a:p>
      </dgm:t>
    </dgm:pt>
    <dgm:pt modelId="{E84514E6-DA8A-4E89-B60F-D0A6E66CE9A0}" type="pres">
      <dgm:prSet presAssocID="{65EA4A27-49BF-4191-BEA8-46B42235BBD0}" presName="txNode" presStyleLbl="node1" presStyleIdx="0" presStyleCnt="3" custLinFactNeighborX="90" custLinFactNeighborY="-15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BF27A3A-4E69-4597-B0C7-81F61693DB4C}" type="pres">
      <dgm:prSet presAssocID="{542C42BE-404A-44E4-9936-E457A6258A07}" presName="sibTrans" presStyleLbl="sibTrans2D1" presStyleIdx="0" presStyleCnt="2" custAng="21531925" custScaleX="277036" custScaleY="207037" custLinFactNeighborX="-8187" custLinFactNeighborY="-46503"/>
      <dgm:spPr/>
      <dgm:t>
        <a:bodyPr/>
        <a:lstStyle/>
        <a:p>
          <a:endParaRPr lang="bg-BG"/>
        </a:p>
      </dgm:t>
    </dgm:pt>
    <dgm:pt modelId="{D25044A6-A56A-403B-9338-A257D9966EE9}" type="pres">
      <dgm:prSet presAssocID="{542C42BE-404A-44E4-9936-E457A6258A07}" presName="connTx" presStyleLbl="sibTrans2D1" presStyleIdx="0" presStyleCnt="2"/>
      <dgm:spPr/>
      <dgm:t>
        <a:bodyPr/>
        <a:lstStyle/>
        <a:p>
          <a:endParaRPr lang="bg-BG"/>
        </a:p>
      </dgm:t>
    </dgm:pt>
    <dgm:pt modelId="{3950253B-08EF-4B46-9E2F-D396608F822C}" type="pres">
      <dgm:prSet presAssocID="{BF55DCB3-F091-4663-8863-093DBC066EA3}" presName="composite" presStyleCnt="0"/>
      <dgm:spPr/>
    </dgm:pt>
    <dgm:pt modelId="{B554268E-84D9-4DB1-9551-AB0D140B8302}" type="pres">
      <dgm:prSet presAssocID="{BF55DCB3-F091-4663-8863-093DBC066EA3}" presName="imagSh" presStyleLbl="bgImgPlace1" presStyleIdx="1" presStyleCnt="3" custLinFactNeighborX="10551" custLinFactNeighborY="-3249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bg-BG"/>
        </a:p>
      </dgm:t>
    </dgm:pt>
    <dgm:pt modelId="{65E9B6DF-34A7-41C9-9B85-035443A47BB2}" type="pres">
      <dgm:prSet presAssocID="{BF55DCB3-F091-4663-8863-093DBC066EA3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1A02FAE-2B66-4CD0-86E9-055510EC0994}" type="pres">
      <dgm:prSet presAssocID="{8530E150-5BF0-425A-94D1-66F26E75317E}" presName="sibTrans" presStyleLbl="sibTrans2D1" presStyleIdx="1" presStyleCnt="2" custAng="58667" custScaleX="324094" custScaleY="260615" custLinFactNeighborX="40224" custLinFactNeighborY="-30209"/>
      <dgm:spPr/>
      <dgm:t>
        <a:bodyPr/>
        <a:lstStyle/>
        <a:p>
          <a:endParaRPr lang="bg-BG"/>
        </a:p>
      </dgm:t>
    </dgm:pt>
    <dgm:pt modelId="{1C2F93AF-1E6A-4E78-AB4F-ED7F1C35E7A9}" type="pres">
      <dgm:prSet presAssocID="{8530E150-5BF0-425A-94D1-66F26E75317E}" presName="connTx" presStyleLbl="sibTrans2D1" presStyleIdx="1" presStyleCnt="2"/>
      <dgm:spPr/>
      <dgm:t>
        <a:bodyPr/>
        <a:lstStyle/>
        <a:p>
          <a:endParaRPr lang="bg-BG"/>
        </a:p>
      </dgm:t>
    </dgm:pt>
    <dgm:pt modelId="{6C7D841E-A2EA-4294-B81B-E9F7A75BCF97}" type="pres">
      <dgm:prSet presAssocID="{A08935FC-4F2C-422C-B080-1B2A9F633D22}" presName="composite" presStyleCnt="0"/>
      <dgm:spPr/>
    </dgm:pt>
    <dgm:pt modelId="{E31E7158-7ADF-4EDA-8331-36DF6FFCFBFC}" type="pres">
      <dgm:prSet presAssocID="{A08935FC-4F2C-422C-B080-1B2A9F633D22}" presName="imagSh" presStyleLbl="bgImgPlace1" presStyleIdx="2" presStyleCnt="3" custScaleX="103761" custScaleY="95447" custLinFactNeighborX="482" custLinFactNeighborY="-4002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697D7C12-53EE-4E88-8FA3-0C44EFCD96DB}" type="pres">
      <dgm:prSet presAssocID="{A08935FC-4F2C-422C-B080-1B2A9F633D22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AD0D89D2-555B-469B-A18A-0D54F9A44A6C}" srcId="{EFA74731-E61C-4942-9C09-992A6FAA26B2}" destId="{65EA4A27-49BF-4191-BEA8-46B42235BBD0}" srcOrd="0" destOrd="0" parTransId="{BF1C8FA1-38A6-41C4-B1FF-6062D2E432D1}" sibTransId="{542C42BE-404A-44E4-9936-E457A6258A07}"/>
    <dgm:cxn modelId="{45D0F456-2650-4271-AA00-03888F87A926}" srcId="{EFA74731-E61C-4942-9C09-992A6FAA26B2}" destId="{A08935FC-4F2C-422C-B080-1B2A9F633D22}" srcOrd="2" destOrd="0" parTransId="{72897412-DD2D-40DE-A2BE-79DD4118B8FF}" sibTransId="{694B8891-896E-44DE-82BB-25181DB6C612}"/>
    <dgm:cxn modelId="{41FB93B8-E3E2-4282-8444-040AAEED0884}" srcId="{BF55DCB3-F091-4663-8863-093DBC066EA3}" destId="{2D52B252-15BB-4F6A-866E-5832103B7899}" srcOrd="1" destOrd="0" parTransId="{90B07718-8B82-44EF-8BCA-F3F593902527}" sibTransId="{8622B5E9-AD8F-4562-BFE1-54FAC4CBB498}"/>
    <dgm:cxn modelId="{768C9CC4-DA31-410C-956A-45D2C352E396}" type="presOf" srcId="{BF55DCB3-F091-4663-8863-093DBC066EA3}" destId="{65E9B6DF-34A7-41C9-9B85-035443A47BB2}" srcOrd="0" destOrd="0" presId="urn:microsoft.com/office/officeart/2005/8/layout/hProcess10"/>
    <dgm:cxn modelId="{15D292CE-BFE8-4DF9-A960-BCDF9AF31E93}" type="presOf" srcId="{EFA74731-E61C-4942-9C09-992A6FAA26B2}" destId="{A2167CE6-8BB0-435F-A74C-0EA886BBA0C8}" srcOrd="0" destOrd="0" presId="urn:microsoft.com/office/officeart/2005/8/layout/hProcess10"/>
    <dgm:cxn modelId="{DAC57F79-C958-4478-B9C4-DAD1FB042A6F}" type="presOf" srcId="{A08935FC-4F2C-422C-B080-1B2A9F633D22}" destId="{697D7C12-53EE-4E88-8FA3-0C44EFCD96DB}" srcOrd="0" destOrd="0" presId="urn:microsoft.com/office/officeart/2005/8/layout/hProcess10"/>
    <dgm:cxn modelId="{AD3AFE49-D347-4247-8F2B-E785B390317F}" srcId="{A08935FC-4F2C-422C-B080-1B2A9F633D22}" destId="{6A9EE866-B5B0-421C-96BF-1D4F9AC93F40}" srcOrd="0" destOrd="0" parTransId="{F11C4C54-97BD-4D24-8621-ABC15D0B4764}" sibTransId="{26729043-3D80-4923-B25C-C70EFA1E7425}"/>
    <dgm:cxn modelId="{100D0AE6-A1D0-48B9-BEA8-49B420ED7643}" type="presOf" srcId="{ADBE42A2-CC58-4B94-8181-B7BFCC39BB50}" destId="{E84514E6-DA8A-4E89-B60F-D0A6E66CE9A0}" srcOrd="0" destOrd="2" presId="urn:microsoft.com/office/officeart/2005/8/layout/hProcess10"/>
    <dgm:cxn modelId="{B727416A-057D-4104-A246-8FC22C2697E5}" srcId="{BF55DCB3-F091-4663-8863-093DBC066EA3}" destId="{92B1CFF9-DFFD-4684-BBDB-52CD4451138D}" srcOrd="0" destOrd="0" parTransId="{14B6CACE-6277-4F71-9BDB-B3F923B56D7D}" sibTransId="{D0D65884-A5F1-4210-9746-5B72DCDF8AB2}"/>
    <dgm:cxn modelId="{15C0331D-6BA2-4E78-B984-4CBA2D3821A6}" type="presOf" srcId="{D5CB074D-6241-4848-9C53-949C2FF64271}" destId="{697D7C12-53EE-4E88-8FA3-0C44EFCD96DB}" srcOrd="0" destOrd="2" presId="urn:microsoft.com/office/officeart/2005/8/layout/hProcess10"/>
    <dgm:cxn modelId="{850B0C6E-97C5-45BF-BA0C-161CB6B08F89}" type="presOf" srcId="{DF4802A3-7E59-4FE5-A55E-F6BEC543EC13}" destId="{E84514E6-DA8A-4E89-B60F-D0A6E66CE9A0}" srcOrd="0" destOrd="1" presId="urn:microsoft.com/office/officeart/2005/8/layout/hProcess10"/>
    <dgm:cxn modelId="{2CEA6616-F3CD-4645-BC32-4BC1BC94C0B7}" type="presOf" srcId="{65EA4A27-49BF-4191-BEA8-46B42235BBD0}" destId="{E84514E6-DA8A-4E89-B60F-D0A6E66CE9A0}" srcOrd="0" destOrd="0" presId="urn:microsoft.com/office/officeart/2005/8/layout/hProcess10"/>
    <dgm:cxn modelId="{4B2942C8-44F9-441E-9C1C-FD1D3D83C99F}" srcId="{65EA4A27-49BF-4191-BEA8-46B42235BBD0}" destId="{ADBE42A2-CC58-4B94-8181-B7BFCC39BB50}" srcOrd="1" destOrd="0" parTransId="{7A67EEA5-92AC-4A6E-81B5-3B9B790E3482}" sibTransId="{D3A1CAE3-1EB5-4B26-B9EC-CE4BF0A12460}"/>
    <dgm:cxn modelId="{0A701692-FE9B-462E-8046-7AC326968DA7}" type="presOf" srcId="{6A9EE866-B5B0-421C-96BF-1D4F9AC93F40}" destId="{697D7C12-53EE-4E88-8FA3-0C44EFCD96DB}" srcOrd="0" destOrd="1" presId="urn:microsoft.com/office/officeart/2005/8/layout/hProcess10"/>
    <dgm:cxn modelId="{00F889D0-F433-419E-ADC1-DB00C1ACF488}" srcId="{EFA74731-E61C-4942-9C09-992A6FAA26B2}" destId="{BF55DCB3-F091-4663-8863-093DBC066EA3}" srcOrd="1" destOrd="0" parTransId="{E9420191-81D5-4A9D-9954-DE4B503A39EC}" sibTransId="{8530E150-5BF0-425A-94D1-66F26E75317E}"/>
    <dgm:cxn modelId="{290AFEEE-2A9C-4AB7-BA17-FD289C1C17FA}" srcId="{A08935FC-4F2C-422C-B080-1B2A9F633D22}" destId="{D5CB074D-6241-4848-9C53-949C2FF64271}" srcOrd="1" destOrd="0" parTransId="{C1AA34E6-F141-4073-B489-8B36CF4F4A1E}" sibTransId="{CC77FCF6-6836-427B-B5AE-3936C277CF85}"/>
    <dgm:cxn modelId="{3E4ADDD5-729E-48CD-BAD4-6B98C6CCAB8D}" type="presOf" srcId="{542C42BE-404A-44E4-9936-E457A6258A07}" destId="{7BF27A3A-4E69-4597-B0C7-81F61693DB4C}" srcOrd="0" destOrd="0" presId="urn:microsoft.com/office/officeart/2005/8/layout/hProcess10"/>
    <dgm:cxn modelId="{B0C60C3A-905D-4109-8483-87AE14A839CD}" type="presOf" srcId="{2D52B252-15BB-4F6A-866E-5832103B7899}" destId="{65E9B6DF-34A7-41C9-9B85-035443A47BB2}" srcOrd="0" destOrd="2" presId="urn:microsoft.com/office/officeart/2005/8/layout/hProcess10"/>
    <dgm:cxn modelId="{CF67D215-3EC7-4A45-B664-1718E8CD98A8}" type="presOf" srcId="{92B1CFF9-DFFD-4684-BBDB-52CD4451138D}" destId="{65E9B6DF-34A7-41C9-9B85-035443A47BB2}" srcOrd="0" destOrd="1" presId="urn:microsoft.com/office/officeart/2005/8/layout/hProcess10"/>
    <dgm:cxn modelId="{6AC97C2A-0D6C-461B-B1C5-29159538AA31}" type="presOf" srcId="{8530E150-5BF0-425A-94D1-66F26E75317E}" destId="{B1A02FAE-2B66-4CD0-86E9-055510EC0994}" srcOrd="0" destOrd="0" presId="urn:microsoft.com/office/officeart/2005/8/layout/hProcess10"/>
    <dgm:cxn modelId="{1E8CAC2C-28FD-426F-A749-5CAAFB0FD1CB}" type="presOf" srcId="{8530E150-5BF0-425A-94D1-66F26E75317E}" destId="{1C2F93AF-1E6A-4E78-AB4F-ED7F1C35E7A9}" srcOrd="1" destOrd="0" presId="urn:microsoft.com/office/officeart/2005/8/layout/hProcess10"/>
    <dgm:cxn modelId="{F09A43A5-633C-40D5-80C1-3846206AB50E}" type="presOf" srcId="{542C42BE-404A-44E4-9936-E457A6258A07}" destId="{D25044A6-A56A-403B-9338-A257D9966EE9}" srcOrd="1" destOrd="0" presId="urn:microsoft.com/office/officeart/2005/8/layout/hProcess10"/>
    <dgm:cxn modelId="{369E9588-F2DE-4E26-8004-B3E1DE30E9FB}" srcId="{65EA4A27-49BF-4191-BEA8-46B42235BBD0}" destId="{DF4802A3-7E59-4FE5-A55E-F6BEC543EC13}" srcOrd="0" destOrd="0" parTransId="{E6B20AE9-C383-484E-BF96-BA7E34A7B628}" sibTransId="{02081742-0951-4B37-98D4-C351F233706D}"/>
    <dgm:cxn modelId="{34FD6395-8C10-4EC8-B227-1104321A438F}" type="presParOf" srcId="{A2167CE6-8BB0-435F-A74C-0EA886BBA0C8}" destId="{27C3FF08-A3C8-4CA6-A11F-7855405DC3D9}" srcOrd="0" destOrd="0" presId="urn:microsoft.com/office/officeart/2005/8/layout/hProcess10"/>
    <dgm:cxn modelId="{BD4DF2BF-02C3-471A-A839-57228F544F95}" type="presParOf" srcId="{27C3FF08-A3C8-4CA6-A11F-7855405DC3D9}" destId="{4D513EB5-C46E-45AF-A6AF-E93A9DC1C046}" srcOrd="0" destOrd="0" presId="urn:microsoft.com/office/officeart/2005/8/layout/hProcess10"/>
    <dgm:cxn modelId="{5543F80A-12D2-44BB-BA14-B1D21D8F762A}" type="presParOf" srcId="{27C3FF08-A3C8-4CA6-A11F-7855405DC3D9}" destId="{E84514E6-DA8A-4E89-B60F-D0A6E66CE9A0}" srcOrd="1" destOrd="0" presId="urn:microsoft.com/office/officeart/2005/8/layout/hProcess10"/>
    <dgm:cxn modelId="{4B518069-5A41-4D96-A54F-E224A3817044}" type="presParOf" srcId="{A2167CE6-8BB0-435F-A74C-0EA886BBA0C8}" destId="{7BF27A3A-4E69-4597-B0C7-81F61693DB4C}" srcOrd="1" destOrd="0" presId="urn:microsoft.com/office/officeart/2005/8/layout/hProcess10"/>
    <dgm:cxn modelId="{3DC7D241-D994-4B70-BC7E-453B5F4E8950}" type="presParOf" srcId="{7BF27A3A-4E69-4597-B0C7-81F61693DB4C}" destId="{D25044A6-A56A-403B-9338-A257D9966EE9}" srcOrd="0" destOrd="0" presId="urn:microsoft.com/office/officeart/2005/8/layout/hProcess10"/>
    <dgm:cxn modelId="{D4934A64-425F-49D7-B3E4-A2E79FB85358}" type="presParOf" srcId="{A2167CE6-8BB0-435F-A74C-0EA886BBA0C8}" destId="{3950253B-08EF-4B46-9E2F-D396608F822C}" srcOrd="2" destOrd="0" presId="urn:microsoft.com/office/officeart/2005/8/layout/hProcess10"/>
    <dgm:cxn modelId="{A0D9EA6C-B229-4C11-86AB-56BD87A28935}" type="presParOf" srcId="{3950253B-08EF-4B46-9E2F-D396608F822C}" destId="{B554268E-84D9-4DB1-9551-AB0D140B8302}" srcOrd="0" destOrd="0" presId="urn:microsoft.com/office/officeart/2005/8/layout/hProcess10"/>
    <dgm:cxn modelId="{5FCD1D0E-83B5-4033-9EFF-4D20CB594921}" type="presParOf" srcId="{3950253B-08EF-4B46-9E2F-D396608F822C}" destId="{65E9B6DF-34A7-41C9-9B85-035443A47BB2}" srcOrd="1" destOrd="0" presId="urn:microsoft.com/office/officeart/2005/8/layout/hProcess10"/>
    <dgm:cxn modelId="{0C776AA9-E6C0-4E30-8C68-8DD8A5A6516B}" type="presParOf" srcId="{A2167CE6-8BB0-435F-A74C-0EA886BBA0C8}" destId="{B1A02FAE-2B66-4CD0-86E9-055510EC0994}" srcOrd="3" destOrd="0" presId="urn:microsoft.com/office/officeart/2005/8/layout/hProcess10"/>
    <dgm:cxn modelId="{749246B6-E9B7-4B3F-90FD-113B73192C34}" type="presParOf" srcId="{B1A02FAE-2B66-4CD0-86E9-055510EC0994}" destId="{1C2F93AF-1E6A-4E78-AB4F-ED7F1C35E7A9}" srcOrd="0" destOrd="0" presId="urn:microsoft.com/office/officeart/2005/8/layout/hProcess10"/>
    <dgm:cxn modelId="{67F8C049-1CBF-4024-BE8B-9DF8E3B5F8C8}" type="presParOf" srcId="{A2167CE6-8BB0-435F-A74C-0EA886BBA0C8}" destId="{6C7D841E-A2EA-4294-B81B-E9F7A75BCF97}" srcOrd="4" destOrd="0" presId="urn:microsoft.com/office/officeart/2005/8/layout/hProcess10"/>
    <dgm:cxn modelId="{C7D8156C-B045-4ADC-B7A0-3E8AC99953B5}" type="presParOf" srcId="{6C7D841E-A2EA-4294-B81B-E9F7A75BCF97}" destId="{E31E7158-7ADF-4EDA-8331-36DF6FFCFBFC}" srcOrd="0" destOrd="0" presId="urn:microsoft.com/office/officeart/2005/8/layout/hProcess10"/>
    <dgm:cxn modelId="{5D44BE82-1BF0-4714-B293-29497FB6802C}" type="presParOf" srcId="{6C7D841E-A2EA-4294-B81B-E9F7A75BCF97}" destId="{697D7C12-53EE-4E88-8FA3-0C44EFCD96D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13EB5-C46E-45AF-A6AF-E93A9DC1C046}">
      <dsp:nvSpPr>
        <dsp:cNvPr id="0" name=""/>
        <dsp:cNvSpPr/>
      </dsp:nvSpPr>
      <dsp:spPr>
        <a:xfrm>
          <a:off x="0" y="1276"/>
          <a:ext cx="1756252" cy="19561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514E6-DA8A-4E89-B60F-D0A6E66CE9A0}">
      <dsp:nvSpPr>
        <dsp:cNvPr id="0" name=""/>
        <dsp:cNvSpPr/>
      </dsp:nvSpPr>
      <dsp:spPr>
        <a:xfrm>
          <a:off x="179628" y="1872215"/>
          <a:ext cx="2096442" cy="2096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/>
            <a:t>Искане за ПНК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/>
            <a:t>(</a:t>
          </a:r>
          <a:r>
            <a:rPr lang="en-US" sz="1700" kern="1200" dirty="0" smtClean="0"/>
            <a:t>Request for FLC)</a:t>
          </a:r>
          <a:endParaRPr lang="bg-BG" sz="17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err="1" smtClean="0"/>
            <a:t>Бенефициентски</a:t>
          </a:r>
          <a:r>
            <a:rPr lang="bg-BG" sz="1300" kern="1200" dirty="0" smtClean="0"/>
            <a:t> портал, или</a:t>
          </a:r>
          <a:endParaRPr lang="bg-BG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smtClean="0"/>
            <a:t>На адреса на НО</a:t>
          </a:r>
          <a:endParaRPr lang="bg-BG" sz="1300" kern="1200" dirty="0"/>
        </a:p>
      </dsp:txBody>
      <dsp:txXfrm>
        <a:off x="241031" y="1933618"/>
        <a:ext cx="1973636" cy="1973636"/>
      </dsp:txXfrm>
    </dsp:sp>
    <dsp:sp modelId="{7BF27A3A-4E69-4597-B0C7-81F61693DB4C}">
      <dsp:nvSpPr>
        <dsp:cNvPr id="0" name=""/>
        <dsp:cNvSpPr/>
      </dsp:nvSpPr>
      <dsp:spPr>
        <a:xfrm>
          <a:off x="1773990" y="257137"/>
          <a:ext cx="1504786" cy="10429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solidFill>
                <a:schemeClr val="tx1"/>
              </a:solidFill>
            </a:rPr>
            <a:t>Процедура за определяне на контрольор</a:t>
          </a:r>
          <a:endParaRPr lang="bg-BG" sz="1200" b="1" kern="1200" dirty="0">
            <a:solidFill>
              <a:schemeClr val="tx1"/>
            </a:solidFill>
          </a:endParaRPr>
        </a:p>
      </dsp:txBody>
      <dsp:txXfrm>
        <a:off x="1773990" y="465725"/>
        <a:ext cx="1191904" cy="625764"/>
      </dsp:txXfrm>
    </dsp:sp>
    <dsp:sp modelId="{B554268E-84D9-4DB1-9551-AB0D140B8302}">
      <dsp:nvSpPr>
        <dsp:cNvPr id="0" name=""/>
        <dsp:cNvSpPr/>
      </dsp:nvSpPr>
      <dsp:spPr>
        <a:xfrm>
          <a:off x="3307872" y="0"/>
          <a:ext cx="2096442" cy="20964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9B6DF-34A7-41C9-9B85-035443A47BB2}">
      <dsp:nvSpPr>
        <dsp:cNvPr id="0" name=""/>
        <dsp:cNvSpPr/>
      </dsp:nvSpPr>
      <dsp:spPr>
        <a:xfrm>
          <a:off x="3427958" y="1938992"/>
          <a:ext cx="2096442" cy="2096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/>
            <a:t>Разглеждане на искането за ПНК</a:t>
          </a:r>
          <a:endParaRPr lang="bg-BG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smtClean="0"/>
            <a:t>Документална проверка „</a:t>
          </a:r>
          <a:r>
            <a:rPr lang="en-US" sz="1300" kern="1200" dirty="0" smtClean="0"/>
            <a:t>on desk”</a:t>
          </a:r>
          <a:r>
            <a:rPr lang="bg-BG" sz="1300" kern="1200" dirty="0" smtClean="0"/>
            <a:t> – 100%</a:t>
          </a:r>
          <a:endParaRPr lang="bg-BG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smtClean="0"/>
            <a:t>Проверка на място </a:t>
          </a:r>
          <a:r>
            <a:rPr lang="en-US" sz="1300" kern="1200" dirty="0" smtClean="0"/>
            <a:t>“on the spot”</a:t>
          </a:r>
          <a:r>
            <a:rPr lang="bg-BG" sz="1300" kern="1200" dirty="0" smtClean="0"/>
            <a:t> – минимум 1 път в рамките на проекта. </a:t>
          </a:r>
          <a:endParaRPr lang="bg-BG" sz="1300" kern="1200" dirty="0"/>
        </a:p>
      </dsp:txBody>
      <dsp:txXfrm>
        <a:off x="3489361" y="2000395"/>
        <a:ext cx="1973636" cy="1973636"/>
      </dsp:txXfrm>
    </dsp:sp>
    <dsp:sp modelId="{B1A02FAE-2B66-4CD0-86E9-055510EC0994}">
      <dsp:nvSpPr>
        <dsp:cNvPr id="0" name=""/>
        <dsp:cNvSpPr/>
      </dsp:nvSpPr>
      <dsp:spPr>
        <a:xfrm rot="5377">
          <a:off x="5497233" y="215703"/>
          <a:ext cx="1069441" cy="1312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dirty="0" smtClean="0">
              <a:solidFill>
                <a:schemeClr val="tx1"/>
              </a:solidFill>
            </a:rPr>
            <a:t>До </a:t>
          </a:r>
          <a:r>
            <a:rPr lang="en-US" sz="1100" b="1" kern="1200" dirty="0" smtClean="0">
              <a:solidFill>
                <a:schemeClr val="tx1"/>
              </a:solidFill>
            </a:rPr>
            <a:t>1 </a:t>
          </a:r>
          <a:r>
            <a:rPr lang="bg-BG" sz="1100" b="1" kern="1200" dirty="0" smtClean="0">
              <a:solidFill>
                <a:schemeClr val="tx1"/>
              </a:solidFill>
            </a:rPr>
            <a:t>месец от определяне на контрольор</a:t>
          </a:r>
          <a:endParaRPr lang="bg-BG" sz="1100" b="1" kern="1200" dirty="0">
            <a:solidFill>
              <a:schemeClr val="tx1"/>
            </a:solidFill>
          </a:endParaRPr>
        </a:p>
      </dsp:txBody>
      <dsp:txXfrm>
        <a:off x="5497233" y="478019"/>
        <a:ext cx="748609" cy="787703"/>
      </dsp:txXfrm>
    </dsp:sp>
    <dsp:sp modelId="{E31E7158-7ADF-4EDA-8331-36DF6FFCFBFC}">
      <dsp:nvSpPr>
        <dsp:cNvPr id="0" name=""/>
        <dsp:cNvSpPr/>
      </dsp:nvSpPr>
      <dsp:spPr>
        <a:xfrm>
          <a:off x="6346998" y="0"/>
          <a:ext cx="2175289" cy="20009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D7C12-53EE-4E88-8FA3-0C44EFCD96DB}">
      <dsp:nvSpPr>
        <dsp:cNvPr id="0" name=""/>
        <dsp:cNvSpPr/>
      </dsp:nvSpPr>
      <dsp:spPr>
        <a:xfrm>
          <a:off x="6717598" y="1915129"/>
          <a:ext cx="2096442" cy="2096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/>
            <a:t>Издаване на Сертификат за </a:t>
          </a:r>
          <a:r>
            <a:rPr lang="bg-BG" sz="1700" kern="1200" dirty="0" err="1" smtClean="0"/>
            <a:t>валидиране</a:t>
          </a:r>
          <a:r>
            <a:rPr lang="bg-BG" sz="1700" kern="1200" dirty="0" smtClean="0"/>
            <a:t> на разходите</a:t>
          </a:r>
          <a:endParaRPr lang="bg-BG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err="1" smtClean="0"/>
            <a:t>Бенефициентски</a:t>
          </a:r>
          <a:r>
            <a:rPr lang="bg-BG" sz="1300" kern="1200" dirty="0" smtClean="0"/>
            <a:t> портал, или</a:t>
          </a:r>
          <a:endParaRPr lang="bg-BG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300" kern="1200" dirty="0" smtClean="0"/>
            <a:t>В оригинал на адрес на бенефициента</a:t>
          </a:r>
          <a:endParaRPr lang="bg-BG" sz="1300" kern="1200" dirty="0"/>
        </a:p>
      </dsp:txBody>
      <dsp:txXfrm>
        <a:off x="6779001" y="1976532"/>
        <a:ext cx="1973636" cy="1973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F4A8-6EAE-4506-8549-C0FE2203036F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C7151-B796-421F-B0FE-316FBDE7ED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152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298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230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422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255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10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259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243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719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43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838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834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801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55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лавие 2"/>
          <p:cNvSpPr txBox="1">
            <a:spLocks/>
          </p:cNvSpPr>
          <p:nvPr/>
        </p:nvSpPr>
        <p:spPr>
          <a:xfrm>
            <a:off x="29658" y="4732946"/>
            <a:ext cx="9084684" cy="519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800" b="1" dirty="0">
                <a:solidFill>
                  <a:srgbClr val="003296"/>
                </a:solidFill>
                <a:ea typeface="+mj-ea"/>
                <a:cs typeface="Arial" panose="020B0604020202020204" pitchFamily="34" charset="0"/>
              </a:rPr>
              <a:t>Хасково, 29 март 2017</a:t>
            </a:r>
          </a:p>
        </p:txBody>
      </p:sp>
      <p:pic>
        <p:nvPicPr>
          <p:cNvPr id="13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496" y="6237313"/>
            <a:ext cx="9120423" cy="6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663751"/>
            <a:ext cx="9182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лавие 1"/>
          <p:cNvSpPr txBox="1">
            <a:spLocks/>
          </p:cNvSpPr>
          <p:nvPr/>
        </p:nvSpPr>
        <p:spPr>
          <a:xfrm>
            <a:off x="1147762" y="2204864"/>
            <a:ext cx="705053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 smtClean="0">
                <a:solidFill>
                  <a:srgbClr val="003296"/>
                </a:solidFill>
                <a:latin typeface="+mn-lt"/>
                <a:cs typeface="Arial" panose="020B0604020202020204" pitchFamily="34" charset="0"/>
              </a:rPr>
              <a:t>Обучение </a:t>
            </a:r>
          </a:p>
          <a:p>
            <a:r>
              <a:rPr lang="bg-BG" sz="4000" b="1" dirty="0" smtClean="0">
                <a:solidFill>
                  <a:srgbClr val="003296"/>
                </a:solidFill>
                <a:latin typeface="+mn-lt"/>
                <a:cs typeface="Arial" panose="020B0604020202020204" pitchFamily="34" charset="0"/>
              </a:rPr>
              <a:t>„Изпълнение на проекти“</a:t>
            </a:r>
          </a:p>
        </p:txBody>
      </p:sp>
      <p:pic>
        <p:nvPicPr>
          <p:cNvPr id="1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276"/>
            <a:ext cx="83216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3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6265583"/>
            <a:ext cx="915255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54452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8265" y="663583"/>
            <a:ext cx="8539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</a:rPr>
              <a:t>Видове</a:t>
            </a:r>
            <a:r>
              <a:rPr lang="ru-RU" sz="2800" b="1" dirty="0">
                <a:solidFill>
                  <a:srgbClr val="002060"/>
                </a:solidFill>
              </a:rPr>
              <a:t> ПНК проверки:</a:t>
            </a:r>
            <a:endParaRPr lang="bg-BG" sz="2800" b="1" dirty="0">
              <a:solidFill>
                <a:srgbClr val="002060"/>
              </a:solidFill>
            </a:endParaRPr>
          </a:p>
          <a:p>
            <a:pPr algn="ctr"/>
            <a:endParaRPr lang="bg-BG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265" y="1340768"/>
            <a:ext cx="839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4749" y="1525434"/>
            <a:ext cx="8392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Документална проверка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извършва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се за всеки отчетен период и обхваща: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доказателства за извършване на разходите и плащанията;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наличие на всички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разходооправдателни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документи;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съответствие на извършените дейности с подписания договор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 субсидия, бюджета на проекта, и плана за провеждане на обществените поръчки;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законосъобразност на проведените тръжни процедури;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обменен курс на валути и др.</a:t>
            </a:r>
          </a:p>
          <a:p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3347864" y="163809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76" y="3840857"/>
            <a:ext cx="2813298" cy="235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ChushevaA\Desktop\manila-folder-psd-53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71316"/>
            <a:ext cx="1709538" cy="10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hushevaA\Desktop\manila-folder-psd-53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7780"/>
            <a:ext cx="1709538" cy="10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hushevaA\Desktop\manila-folder-psd-53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1709538" cy="10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6265583"/>
            <a:ext cx="915255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83863"/>
            <a:ext cx="8539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Изисквания </a:t>
            </a:r>
            <a:r>
              <a:rPr lang="bg-BG" sz="2800" b="1" dirty="0">
                <a:solidFill>
                  <a:srgbClr val="002060"/>
                </a:solidFill>
              </a:rPr>
              <a:t>към документите за верификация</a:t>
            </a:r>
          </a:p>
          <a:p>
            <a:pPr algn="ctr"/>
            <a:endParaRPr lang="bg-BG" sz="2800" b="1" dirty="0">
              <a:solidFill>
                <a:srgbClr val="00206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619672" y="335699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TextBox 9"/>
          <p:cNvSpPr txBox="1"/>
          <p:nvPr/>
        </p:nvSpPr>
        <p:spPr>
          <a:xfrm>
            <a:off x="295280" y="1844824"/>
            <a:ext cx="83925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Подаването на Искане за ПНК през портала за бенефициенти намалява вероятността от технически и аритметични грешки. Попълват се готови форми, директно в платформата. Фактурите и съпътстващите документи трябва да са четливо и пълно сканирани във формат ПДФ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PDF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).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Сканираните документи трябва да бъдат логически организирани и подредени по папки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         по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съответните бюджетни линии. </a:t>
            </a:r>
          </a:p>
          <a:p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                          БЛ1                                  БЛ2                            БЛ3            …</a:t>
            </a:r>
          </a:p>
          <a:p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Сканират се оригиналните документи, които остават на съхранение при отговорния партньор. Същите следва да са налични при проверка на място и организирани в класьори/папки по същия начин.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bg-BG" u="sng" dirty="0">
                <a:solidFill>
                  <a:schemeClr val="tx2">
                    <a:lumMod val="75000"/>
                  </a:schemeClr>
                </a:solidFill>
              </a:rPr>
              <a:t>Наръчника за изпълнение на програмата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bg-BG" u="sng" dirty="0">
                <a:solidFill>
                  <a:schemeClr val="tx2">
                    <a:lumMod val="75000"/>
                  </a:schemeClr>
                </a:solidFill>
              </a:rPr>
              <a:t>Наръчника за осъществяване на ПНК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са подробно изброени документите, които удостоверяват извършването на даден тип разход, както и финансовите документи, доказващи извършеното плащане.</a:t>
            </a:r>
          </a:p>
        </p:txBody>
      </p:sp>
    </p:spTree>
    <p:extLst>
      <p:ext uri="{BB962C8B-B14F-4D97-AF65-F5344CB8AC3E}">
        <p14:creationId xmlns:p14="http://schemas.microsoft.com/office/powerpoint/2010/main" val="25795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6265583"/>
            <a:ext cx="915255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83863"/>
            <a:ext cx="8539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bg-BG" sz="2800" b="1" dirty="0">
                <a:solidFill>
                  <a:srgbClr val="002060"/>
                </a:solidFill>
              </a:rPr>
              <a:t>Изисквания към документите за верификация</a:t>
            </a:r>
          </a:p>
          <a:p>
            <a:pPr algn="ctr"/>
            <a:endParaRPr lang="bg-BG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7" y="1613845"/>
            <a:ext cx="846728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Документацията по проведените обществени поръчки също се организира по папки за всяка отделна процедура, независимо от нейния вид и сканираните документи се прикачат.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sz="2000" b="1" dirty="0">
                <a:solidFill>
                  <a:schemeClr val="tx2">
                    <a:lumMod val="75000"/>
                  </a:schemeClr>
                </a:solidFill>
              </a:rPr>
              <a:t>Подаване на Искане за ПНК на хартиен </a:t>
            </a:r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</a:rPr>
              <a:t>носител</a:t>
            </a:r>
          </a:p>
          <a:p>
            <a:endParaRPr lang="bg-BG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bg-BG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Подава се лично, или чрез преносител на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официалния адрес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 НО и получава входящ номер от деловодството. Срокът за разглеждане започва да тече от датата на входящия номер.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Описа на фактурите и финансовия отчет се попълват чрез „портала“, но се подават на хартиен носител в оригинал (подписани от представляващия партньора).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Организацията на папките и документите е идентична с тази при електронно подаване.</a:t>
            </a:r>
          </a:p>
          <a:p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91" y="2420888"/>
            <a:ext cx="1905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6265583"/>
            <a:ext cx="915255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83863"/>
            <a:ext cx="85392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bg-BG" sz="2800" b="1" dirty="0">
                <a:solidFill>
                  <a:srgbClr val="002060"/>
                </a:solidFill>
              </a:rPr>
              <a:t>Какво ново при ПНК през Програмния период 2014-2020?</a:t>
            </a:r>
          </a:p>
          <a:p>
            <a:pPr algn="ctr"/>
            <a:endParaRPr lang="bg-BG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280" y="1844824"/>
            <a:ext cx="839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35" y="1902639"/>
            <a:ext cx="8597200" cy="5355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Порталът за бенефициенти – електронно подаване на документи и получаване на Сертификат;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Отпада печатът на контрольора;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Финансовите си отчети и опис на фактури</a:t>
            </a:r>
          </a:p>
          <a:p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     може да подава всеки проектен партньор;</a:t>
            </a:r>
          </a:p>
          <a:p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Бенефициентът получава Сертификат за </a:t>
            </a:r>
            <a:r>
              <a:rPr lang="bg-BG" b="1" dirty="0" err="1">
                <a:solidFill>
                  <a:schemeClr val="tx2">
                    <a:lumMod val="75000"/>
                  </a:schemeClr>
                </a:solidFill>
              </a:rPr>
              <a:t>валидиране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на разходите до 45 дни след подаване на Искане за ПНК;</a:t>
            </a:r>
          </a:p>
          <a:p>
            <a:pPr algn="just"/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Повишено е нивото на кооперация между ПНК и СС при извършването на проверки и по отношение резултатите от тези проверки;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Разходите по бюджетна линия (БЛ) 1 и БЛ 2 могат да се отчитат на база единна ставка</a:t>
            </a:r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Система за сигнализиране на нередности.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0895"/>
            <a:ext cx="3015162" cy="17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6265583"/>
            <a:ext cx="915255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9080" y="-89701"/>
            <a:ext cx="85392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r>
              <a:rPr lang="bg-BG" sz="2400" b="1" dirty="0" smtClean="0">
                <a:solidFill>
                  <a:srgbClr val="002060"/>
                </a:solidFill>
              </a:rPr>
              <a:t>Поуките </a:t>
            </a:r>
            <a:r>
              <a:rPr lang="bg-BG" sz="2400" b="1" dirty="0">
                <a:solidFill>
                  <a:srgbClr val="002060"/>
                </a:solidFill>
              </a:rPr>
              <a:t>от програмен период 2007-2013 при ПНК</a:t>
            </a:r>
          </a:p>
          <a:p>
            <a:pPr algn="ctr"/>
            <a:r>
              <a:rPr lang="bg-BG" sz="2400" b="1" dirty="0">
                <a:solidFill>
                  <a:srgbClr val="002060"/>
                </a:solidFill>
              </a:rPr>
              <a:t>Най-често допускани грешки и как да не ги допускаме повече</a:t>
            </a:r>
          </a:p>
          <a:p>
            <a:pPr algn="ctr"/>
            <a:endParaRPr lang="bg-BG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13846"/>
            <a:ext cx="8539295" cy="453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Най-много финансови корекции са наложени на база пропуски в проведените обществени поръчки. В тази връзка УО предприема следните мерки: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accent1"/>
                </a:solidFill>
              </a:rPr>
              <a:t>Актуални образци на </a:t>
            </a:r>
            <a:r>
              <a:rPr lang="en-US" dirty="0">
                <a:solidFill>
                  <a:schemeClr val="accent1"/>
                </a:solidFill>
              </a:rPr>
              <a:t>“Single tender” </a:t>
            </a:r>
            <a:r>
              <a:rPr lang="bg-BG" dirty="0">
                <a:solidFill>
                  <a:schemeClr val="accent1"/>
                </a:solidFill>
              </a:rPr>
              <a:t>ще могат да се намерят на сайта на Програмата.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accent1"/>
                </a:solidFill>
              </a:rPr>
              <a:t>Обявления за провеждане на обществени поръчки ще се поместват на собствения уеб сайт на бенефициента / сайта на Програмата</a:t>
            </a:r>
            <a:r>
              <a:rPr lang="bg-BG" dirty="0" smtClean="0">
                <a:solidFill>
                  <a:schemeClr val="accent1"/>
                </a:solidFill>
              </a:rPr>
              <a:t>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Примери за </a:t>
            </a:r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най-често срещани грешки при подготовката и провеждането на обществени поръчки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Използване на неактуални версии на Практическото ръководство (PRAG) и/или смесване на образци на документи на различен по вид процедури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bg-BG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Препоръка:</a:t>
            </a:r>
            <a:r>
              <a:rPr lang="bg-BG" i="1" dirty="0">
                <a:solidFill>
                  <a:schemeClr val="accent1"/>
                </a:solidFill>
              </a:rPr>
              <a:t> При избора на вида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bg-BG" i="1" dirty="0">
                <a:solidFill>
                  <a:schemeClr val="accent1"/>
                </a:solidFill>
              </a:rPr>
              <a:t>и формите на провежданата процедура, бенефициентът задължително се ръководи от </a:t>
            </a:r>
            <a:r>
              <a:rPr lang="en-US" i="1" dirty="0">
                <a:solidFill>
                  <a:schemeClr val="accent1"/>
                </a:solidFill>
              </a:rPr>
              <a:t>PRAG</a:t>
            </a:r>
            <a:r>
              <a:rPr lang="bg-BG" i="1" dirty="0">
                <a:solidFill>
                  <a:schemeClr val="accent1"/>
                </a:solidFill>
              </a:rPr>
              <a:t>, </a:t>
            </a:r>
            <a:r>
              <a:rPr lang="en-US" i="1" dirty="0">
                <a:solidFill>
                  <a:schemeClr val="accent1"/>
                </a:solidFill>
              </a:rPr>
              <a:t>PIM, PPP.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Грешки при формиране състава на оценителна комисия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bg-BG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Препоръка:</a:t>
            </a:r>
            <a:r>
              <a:rPr lang="bg-BG" i="1" dirty="0">
                <a:solidFill>
                  <a:schemeClr val="accent1"/>
                </a:solidFill>
              </a:rPr>
              <a:t> Прилагането на </a:t>
            </a:r>
            <a:r>
              <a:rPr lang="bg-BG" i="1" dirty="0" err="1">
                <a:solidFill>
                  <a:schemeClr val="accent1"/>
                </a:solidFill>
              </a:rPr>
              <a:t>доказателствен</a:t>
            </a:r>
            <a:r>
              <a:rPr lang="bg-BG" i="1" dirty="0">
                <a:solidFill>
                  <a:schemeClr val="accent1"/>
                </a:solidFill>
              </a:rPr>
              <a:t> материал за владеене на съответния език – Автобиография, Сертификат, или др.</a:t>
            </a:r>
            <a:endParaRPr lang="en-US" i="1" dirty="0">
              <a:solidFill>
                <a:schemeClr val="accent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Оценка на оферти по критерии, различни от посочените в документацията;</a:t>
            </a:r>
          </a:p>
        </p:txBody>
      </p:sp>
    </p:spTree>
    <p:extLst>
      <p:ext uri="{BB962C8B-B14F-4D97-AF65-F5344CB8AC3E}">
        <p14:creationId xmlns:p14="http://schemas.microsoft.com/office/powerpoint/2010/main" val="17100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6265583"/>
            <a:ext cx="915255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210" y="-732257"/>
            <a:ext cx="85392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endParaRPr lang="bg-BG" sz="2800" b="1" dirty="0" smtClean="0">
              <a:solidFill>
                <a:srgbClr val="002060"/>
              </a:solidFill>
            </a:endParaRPr>
          </a:p>
          <a:p>
            <a:pPr algn="ctr"/>
            <a:r>
              <a:rPr lang="bg-BG" sz="2800" b="1" dirty="0" smtClean="0">
                <a:solidFill>
                  <a:srgbClr val="002060"/>
                </a:solidFill>
              </a:rPr>
              <a:t>Препоръки </a:t>
            </a:r>
            <a:r>
              <a:rPr lang="bg-BG" sz="2800" b="1" dirty="0">
                <a:solidFill>
                  <a:srgbClr val="002060"/>
                </a:solidFill>
              </a:rPr>
              <a:t>към бенефициентите при изпълнение и отчитане на проекта </a:t>
            </a:r>
          </a:p>
          <a:p>
            <a:pPr algn="ctr"/>
            <a:endParaRPr lang="bg-BG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19" y="1844824"/>
            <a:ext cx="85392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„Първото ниво на контрол“ всъщност е самият проектен партньор, който разходва средствата.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Контрольорът идва след това.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Оперативното счетоводство служи най-добре за целите на проекта, когато се намира там, където операциите се извършват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Електронното отчитане на разходите ще подобри и оптимизира процесите по изпълнение, а има и благоприятен екологичен ефект.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Всеки закупен артикул / услуга следва да е необходим и да се използва само за целите на проекта.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Обществените поръчки не се провеждат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за да се избере един от кандидатите, а за да се постигне оптимален резултат.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Успешните проекти се стремят да създадат устойчив резултат, а не резултат „за проверката“.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6265583"/>
            <a:ext cx="915255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19" y="1844824"/>
            <a:ext cx="853929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31B6FD"/>
              </a:buClr>
            </a:pPr>
            <a:r>
              <a:rPr lang="bg-BG" altLang="bg-BG" sz="2800" b="1" dirty="0">
                <a:solidFill>
                  <a:srgbClr val="002060"/>
                </a:solidFill>
                <a:latin typeface="Calibri" pitchFamily="34" charset="0"/>
              </a:rPr>
              <a:t>Благодаря за вниманието!</a:t>
            </a:r>
            <a:endParaRPr lang="en-US" altLang="bg-BG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31B6FD"/>
              </a:buClr>
            </a:pPr>
            <a:endParaRPr lang="en-US" altLang="bg-BG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31B6FD"/>
              </a:buClr>
            </a:pPr>
            <a:r>
              <a:rPr lang="bg-BG" altLang="bg-BG" sz="2800" b="1" dirty="0">
                <a:solidFill>
                  <a:srgbClr val="002060"/>
                </a:solidFill>
                <a:latin typeface="Calibri" pitchFamily="34" charset="0"/>
              </a:rPr>
              <a:t>Звено за ПНК към УО</a:t>
            </a:r>
            <a:endParaRPr lang="en-US" altLang="bg-BG" sz="2800" b="1" dirty="0">
              <a:solidFill>
                <a:srgbClr val="002060"/>
              </a:solidFill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9" name="Картина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910" y="5893695"/>
            <a:ext cx="315190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Blue Abstract Backgrounds Free Online Wallpapers For Cell Phones Wallpaper"/>
          <p:cNvSpPr>
            <a:spLocks noChangeAspect="1" noChangeArrowheads="1"/>
          </p:cNvSpPr>
          <p:nvPr/>
        </p:nvSpPr>
        <p:spPr bwMode="auto">
          <a:xfrm>
            <a:off x="993046" y="11774"/>
            <a:ext cx="278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5220072" y="6093296"/>
            <a:ext cx="3384376" cy="648072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itchFamily="34" charset="0"/>
              </a:rPr>
              <a:t>Хасково</a:t>
            </a:r>
            <a:r>
              <a:rPr lang="en-US" sz="16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itchFamily="34" charset="0"/>
              </a:rPr>
              <a:t>, </a:t>
            </a:r>
            <a:r>
              <a:rPr lang="bg-BG" sz="16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itchFamily="34" charset="0"/>
              </a:rPr>
              <a:t>29 март 2017 </a:t>
            </a:r>
            <a:endParaRPr lang="en-US" sz="1600" b="1" dirty="0">
              <a:solidFill>
                <a:srgbClr val="003296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200" b="1" dirty="0">
                <a:solidFill>
                  <a:srgbClr val="003296"/>
                </a:solidFill>
                <a:latin typeface="Trebuchet MS" panose="020B0603020202020204" pitchFamily="34" charset="0"/>
              </a:rPr>
              <a:t>ОБУЧЕНИЕ „ИЗПЪЛНЕНИЕ НА ПРОЕКТИ</a:t>
            </a:r>
            <a:r>
              <a:rPr lang="bg-BG" sz="1200" b="1" dirty="0">
                <a:solidFill>
                  <a:srgbClr val="002060"/>
                </a:solidFill>
                <a:latin typeface="Trebuchet MS" panose="020B0603020202020204" pitchFamily="34" charset="0"/>
              </a:rPr>
              <a:t>“ </a:t>
            </a:r>
            <a:endParaRPr lang="bg-BG" sz="1200" b="1" dirty="0" smtClean="0">
              <a:solidFill>
                <a:srgbClr val="00206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2034714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400" dirty="0" smtClean="0"/>
              <a:t> </a:t>
            </a:r>
            <a:r>
              <a:rPr lang="bg-BG" sz="4400" b="1" dirty="0">
                <a:solidFill>
                  <a:schemeClr val="bg1"/>
                </a:solidFill>
              </a:rPr>
              <a:t>МОЪВЕДДУЛ </a:t>
            </a:r>
            <a:r>
              <a:rPr lang="en-US" sz="4400" b="1" dirty="0" smtClean="0">
                <a:solidFill>
                  <a:schemeClr val="bg1"/>
                </a:solidFill>
              </a:rPr>
              <a:t>2.1</a:t>
            </a:r>
            <a:r>
              <a:rPr lang="bg-BG" sz="4400" b="1" dirty="0" smtClean="0">
                <a:solidFill>
                  <a:schemeClr val="bg1"/>
                </a:solidFill>
              </a:rPr>
              <a:t>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r>
              <a:rPr lang="bg-BG" sz="4800" b="1" dirty="0" smtClean="0">
                <a:solidFill>
                  <a:srgbClr val="003296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</a:rPr>
              <a:t>Верификация </a:t>
            </a:r>
            <a:r>
              <a:rPr lang="bg-BG" sz="4800" b="1" dirty="0">
                <a:solidFill>
                  <a:srgbClr val="003296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</a:rPr>
              <a:t>на разходите от контрольор</a:t>
            </a:r>
            <a:endParaRPr lang="en-US" sz="4800" b="1" dirty="0">
              <a:solidFill>
                <a:srgbClr val="003296"/>
              </a:solidFill>
              <a:latin typeface="Trebuchet MS" panose="020B0603020202020204" pitchFamily="34" charset="0"/>
              <a:ea typeface="+mj-ea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" name="Shape 19"/>
          <p:cNvSpPr txBox="1">
            <a:spLocks/>
          </p:cNvSpPr>
          <p:nvPr/>
        </p:nvSpPr>
        <p:spPr>
          <a:xfrm>
            <a:off x="107504" y="3006244"/>
            <a:ext cx="9152554" cy="2304256"/>
          </a:xfrm>
          <a:prstGeom prst="rect">
            <a:avLst/>
          </a:prstGeom>
        </p:spPr>
        <p:txBody>
          <a:bodyPr vert="horz" lIns="91440" tIns="45700" rIns="91440" bIns="457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endParaRPr lang="bg-BG" altLang="bg-BG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276"/>
            <a:ext cx="83216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9672" y="964451"/>
            <a:ext cx="6609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002060"/>
                </a:solidFill>
              </a:rPr>
              <a:t>Какво е ПНК и защо е необходимо?</a:t>
            </a: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18" y="1613845"/>
            <a:ext cx="8539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Основна цел на първото ниво на контрол (ПНК) е да провери 100 % от декларираните от партньора разходи</a:t>
            </a:r>
            <a:r>
              <a:rPr lang="bg-BG" altLang="bg-BG" dirty="0">
                <a:solidFill>
                  <a:schemeClr val="tx2">
                    <a:lumMod val="75000"/>
                  </a:schemeClr>
                </a:solidFill>
              </a:rPr>
              <a:t> през отчетния период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, чрез проверка на: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доставката на стоки, услуги и извършеното строителство;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обосноваността и съответствието на декларираните разходи;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съвместимостта на тези разходи с Програмата за ТГС, Европейските и националните правила за разходване на средства.</a:t>
            </a:r>
          </a:p>
          <a:p>
            <a:pPr algn="just"/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47251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3356992"/>
            <a:ext cx="8467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002060"/>
                </a:solidFill>
              </a:rPr>
              <a:t>Кой го извършва?</a:t>
            </a: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4" y="3834045"/>
            <a:ext cx="82512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Всяка страна определя контрольори за извършването на верификацията на разходите, декларирани от партньорите на нейна територия.</a:t>
            </a:r>
          </a:p>
          <a:p>
            <a:pPr algn="just"/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 партньори от  България                  обособено централизирано звено за „ПНК“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(в рамките на УО – МРРБ)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 партньори от Турция        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    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децентрализирана система с външни контрольори.</a:t>
            </a:r>
          </a:p>
          <a:p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705750" y="4731173"/>
            <a:ext cx="586147" cy="235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6" name="Right Arrow 15"/>
          <p:cNvSpPr/>
          <p:nvPr/>
        </p:nvSpPr>
        <p:spPr>
          <a:xfrm>
            <a:off x="3639600" y="5589240"/>
            <a:ext cx="586147" cy="235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145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2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" y="964451"/>
            <a:ext cx="8790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002060"/>
                </a:solidFill>
              </a:rPr>
              <a:t>Кога и как се иска извършване на ПНК ?</a:t>
            </a: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17" y="1587564"/>
            <a:ext cx="85392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Всеки проектен партньор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подава </a:t>
            </a:r>
            <a:r>
              <a:rPr lang="bg-BG" u="sng" dirty="0">
                <a:solidFill>
                  <a:schemeClr val="tx2">
                    <a:lumMod val="75000"/>
                  </a:schemeClr>
                </a:solidFill>
              </a:rPr>
              <a:t>искане за ПНК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 срок, определен в договора за субсидия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В случай, че не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са извършени разходи в отчетния период се подава </a:t>
            </a:r>
            <a:r>
              <a:rPr lang="bg-BG" u="sng" dirty="0" smtClean="0">
                <a:solidFill>
                  <a:schemeClr val="tx2">
                    <a:lumMod val="75000"/>
                  </a:schemeClr>
                </a:solidFill>
              </a:rPr>
              <a:t>декларация за липса на извършени разходи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към Водещия партньор;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Възможни са два варианта за подаване на искане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ПНК: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Чрез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портала за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бенефициенти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Искането, описа на фактурите и финансовия отчет се попълват и подават чрез портала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Всички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съотносими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документи към искането се прикачат сканирани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във формат .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pdf)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хартиен носител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адреса на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Националния партниращ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 дирекция «Финансово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сътрудничество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към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Министерство по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европейските въпроси на Република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Турция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. Искането, описа на фактурите и финансовия отчет се попълват чрез портала, но се подават на хартиен носител. </a:t>
            </a:r>
          </a:p>
          <a:p>
            <a:pPr algn="just"/>
            <a:r>
              <a:rPr lang="bg-BG" dirty="0">
                <a:solidFill>
                  <a:srgbClr val="FF0000"/>
                </a:solidFill>
              </a:rPr>
              <a:t>* Не е възможна комбинация от двата варианта!</a:t>
            </a:r>
          </a:p>
          <a:p>
            <a:pPr algn="just"/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47251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5534" y="5048636"/>
            <a:ext cx="23042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Препоръка: </a:t>
            </a:r>
          </a:p>
          <a:p>
            <a:r>
              <a:rPr lang="bg-BG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техническа възможност исканията за първо ниво на контрол да се подават чрез портала за бенефициенти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54452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28" y="5388689"/>
            <a:ext cx="6600825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0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2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" y="964451"/>
            <a:ext cx="8790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002060"/>
                </a:solidFill>
              </a:rPr>
              <a:t>Съдържание на Искане за ПНК</a:t>
            </a: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056" y="1666174"/>
            <a:ext cx="85392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Всички документи, съгласно </a:t>
            </a:r>
            <a:r>
              <a:rPr lang="bg-BG" u="sng" dirty="0">
                <a:solidFill>
                  <a:schemeClr val="tx2">
                    <a:lumMod val="75000"/>
                  </a:schemeClr>
                </a:solidFill>
              </a:rPr>
              <a:t>Наръчника за изпълнение на </a:t>
            </a:r>
            <a:r>
              <a:rPr lang="bg-BG" u="sng" dirty="0" smtClean="0">
                <a:solidFill>
                  <a:schemeClr val="tx2">
                    <a:lumMod val="75000"/>
                  </a:schemeClr>
                </a:solidFill>
              </a:rPr>
              <a:t>програмата.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Опис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 фактурите, заедно с финансов отчет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от портала за бенефициенти) и искане за ПНК;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Всички финансови, технически и други документи, които са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относими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към конкретното искане       фактури, други счетоводни и финансови документи, техническа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документация за доставката на продукти и услуги, както и за осъществяване на строителни дейности (ако е приложимо);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Документи, удостоверяващи организирането и провеждането на тръжни процедури     тръжни досиета, информация за участниците и избрания изпълнител, кореспонденция и др.</a:t>
            </a:r>
          </a:p>
          <a:p>
            <a:pPr algn="just"/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54452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72952" y="2132856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Right Arrow 12"/>
          <p:cNvSpPr/>
          <p:nvPr/>
        </p:nvSpPr>
        <p:spPr>
          <a:xfrm>
            <a:off x="2778138" y="2924944"/>
            <a:ext cx="28803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ight Arrow 13"/>
          <p:cNvSpPr/>
          <p:nvPr/>
        </p:nvSpPr>
        <p:spPr>
          <a:xfrm>
            <a:off x="1978249" y="4042012"/>
            <a:ext cx="28803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TextBox 7"/>
          <p:cNvSpPr txBox="1"/>
          <p:nvPr/>
        </p:nvSpPr>
        <p:spPr>
          <a:xfrm>
            <a:off x="439786" y="4798893"/>
            <a:ext cx="4636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Препоръка:</a:t>
            </a: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Преди изпращането на искането за ПНК да се извършва повторна проверка за пълнотата на приложените документи и коректността на предоставената информация.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18" y="4536335"/>
            <a:ext cx="2922190" cy="20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6265583"/>
            <a:ext cx="915255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54452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2447" y="811906"/>
            <a:ext cx="8539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002060"/>
                </a:solidFill>
              </a:rPr>
              <a:t>Какво да правим след като сме поискали извършване на ПНК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19" y="1900077"/>
            <a:ext cx="8539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Искането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се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разглежда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рамките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45 дни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от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подаването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се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издава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u="sng" dirty="0" smtClean="0">
                <a:solidFill>
                  <a:schemeClr val="tx2">
                    <a:lumMod val="75000"/>
                  </a:schemeClr>
                </a:solidFill>
              </a:rPr>
              <a:t>Сертификат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bg-BG" u="sng" dirty="0" err="1" smtClean="0">
                <a:solidFill>
                  <a:schemeClr val="tx2">
                    <a:lumMod val="75000"/>
                  </a:schemeClr>
                </a:solidFill>
              </a:rPr>
              <a:t>валидиране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bg-BG" u="sng" dirty="0" smtClean="0">
                <a:solidFill>
                  <a:schemeClr val="tx2">
                    <a:lumMod val="75000"/>
                  </a:schemeClr>
                </a:solidFill>
              </a:rPr>
              <a:t>разходите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Сертификатът за 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валидиране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на разходите се получава през </a:t>
            </a:r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портала за бенефициенти – електронно подписан от контрольора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, или на официалните адреси за кореспонденция – на хартиен носител. Прибавя се към «верификационния пакет»;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Сертификатът за определяне на контрольор също се прибавя към «пакета»; 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Сертификатите, заедно с целия «верификационния пакет» (или декларация за липса на извършени разходи – ако е приложимо) се подава към Водещият партньор по проекта;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случай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несъгласие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констатациите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 ПНК, ВП/ПП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да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изпрати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 НО «Декларация за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обжалване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"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Annex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7)</a:t>
            </a:r>
          </a:p>
        </p:txBody>
      </p:sp>
    </p:spTree>
    <p:extLst>
      <p:ext uri="{BB962C8B-B14F-4D97-AF65-F5344CB8AC3E}">
        <p14:creationId xmlns:p14="http://schemas.microsoft.com/office/powerpoint/2010/main" val="10858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6265583"/>
            <a:ext cx="915255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54452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0635" y="659738"/>
            <a:ext cx="8539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002060"/>
                </a:solidFill>
              </a:rPr>
              <a:t>Процес на ПНК</a:t>
            </a:r>
          </a:p>
          <a:p>
            <a:pPr algn="ctr"/>
            <a:endParaRPr lang="bg-BG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37934081"/>
              </p:ext>
            </p:extLst>
          </p:nvPr>
        </p:nvGraphicFramePr>
        <p:xfrm>
          <a:off x="165976" y="1563144"/>
          <a:ext cx="8820596" cy="471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270322" y="5516898"/>
            <a:ext cx="6922150" cy="1312837"/>
            <a:chOff x="5497233" y="215703"/>
            <a:chExt cx="1069441" cy="1312837"/>
          </a:xfrm>
        </p:grpSpPr>
        <p:sp>
          <p:nvSpPr>
            <p:cNvPr id="11" name="Right Arrow 10"/>
            <p:cNvSpPr/>
            <p:nvPr/>
          </p:nvSpPr>
          <p:spPr>
            <a:xfrm rot="5377">
              <a:off x="5497233" y="215703"/>
              <a:ext cx="1069441" cy="131283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/>
            <p:nvPr/>
          </p:nvSpPr>
          <p:spPr>
            <a:xfrm rot="5377">
              <a:off x="5497233" y="479093"/>
              <a:ext cx="960871" cy="78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600" b="1" kern="1200" dirty="0" smtClean="0">
                  <a:solidFill>
                    <a:schemeClr val="tx1"/>
                  </a:solidFill>
                </a:rPr>
                <a:t>До </a:t>
              </a:r>
              <a:r>
                <a:rPr lang="bg-BG" sz="1600" b="1" dirty="0" smtClean="0">
                  <a:solidFill>
                    <a:schemeClr val="tx1"/>
                  </a:solidFill>
                </a:rPr>
                <a:t>45 дни от подаване на Искане за ПНК</a:t>
              </a:r>
              <a:endParaRPr lang="bg-BG" sz="16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6265583"/>
            <a:ext cx="915255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54452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8265" y="663583"/>
            <a:ext cx="8539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002060"/>
                </a:solidFill>
              </a:rPr>
              <a:t>Какво ще проверява контрольорът?</a:t>
            </a:r>
          </a:p>
          <a:p>
            <a:pPr algn="ctr"/>
            <a:endParaRPr lang="bg-BG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265" y="1340768"/>
            <a:ext cx="83925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Допустимост на разходите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действително извършени и платени от ВП или ПП и могат да бъдат проверени на базата на оригинални фактури, или други счетоводни документи с еквивалентна 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доказателствена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стойност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изключение са разходите въз основа на единни ставки (БЛ1 - персонал и БЛ2 - режийни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подробни критерии за допустимост на разходите  и инструкции могат да бъдат намерени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bg-BG" u="sng" dirty="0">
                <a:solidFill>
                  <a:schemeClr val="tx2">
                    <a:lumMod val="75000"/>
                  </a:schemeClr>
                </a:solidFill>
              </a:rPr>
              <a:t>Наръчника за изпълнение на програмата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bg-BG" u="sng" dirty="0">
                <a:solidFill>
                  <a:schemeClr val="tx2">
                    <a:lumMod val="75000"/>
                  </a:schemeClr>
                </a:solidFill>
              </a:rPr>
              <a:t>Наръчника за осъществяване на ПНК,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които ще бъдат публикувани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страницата на Програмата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http</a:t>
            </a:r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://www.ipacbc-bgtr.eu/bg</a:t>
            </a:r>
            <a:r>
              <a:rPr lang="bg-BG" u="sng" dirty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Основни способи са «документалната проверка» и «проверката на място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Преглед на счетоводната система на бенефициента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трябва да се поддържа компютъризирана счетоводна система, която да позволява отделно аналитично осчетоводяване на ниво проект;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Обществените поръчки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правилата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PRAG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algn="just"/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*подробно описание на проверката             </a:t>
            </a:r>
            <a:r>
              <a:rPr lang="bg-BG" u="sng" dirty="0">
                <a:solidFill>
                  <a:schemeClr val="tx2">
                    <a:lumMod val="75000"/>
                  </a:schemeClr>
                </a:solidFill>
              </a:rPr>
              <a:t>Наръчника за осъществяване на ПНК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502174" y="1405248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ight Arrow 13"/>
          <p:cNvSpPr/>
          <p:nvPr/>
        </p:nvSpPr>
        <p:spPr>
          <a:xfrm>
            <a:off x="6332934" y="4149080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ight Arrow 14"/>
          <p:cNvSpPr/>
          <p:nvPr/>
        </p:nvSpPr>
        <p:spPr>
          <a:xfrm>
            <a:off x="4067944" y="5572240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Right Arrow 15"/>
          <p:cNvSpPr/>
          <p:nvPr/>
        </p:nvSpPr>
        <p:spPr>
          <a:xfrm>
            <a:off x="3199284" y="5013176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83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6265583"/>
            <a:ext cx="915255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54452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8265" y="663583"/>
            <a:ext cx="8539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002060"/>
                </a:solidFill>
              </a:rPr>
              <a:t>Какво ще проверява контрольорът?</a:t>
            </a:r>
          </a:p>
          <a:p>
            <a:pPr algn="ctr"/>
            <a:endParaRPr lang="bg-BG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265" y="1340768"/>
            <a:ext cx="839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439" y="1340768"/>
            <a:ext cx="85392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Спазването на Хоризонталните политики и принципи на ЕС;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Проверка за двойно финансиране               индикация за номера на проекта на всички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разходооправдателни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документи;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Проверка за генериране на приходи;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Нередности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          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през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този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Програмен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период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контрольорите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използват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система от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>RED FLAGS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 идентифицирането и докладването на нередности. Примери за такива „</a:t>
            </a:r>
            <a:r>
              <a:rPr lang="bg-BG" dirty="0">
                <a:solidFill>
                  <a:srgbClr val="FF0000"/>
                </a:solidFill>
              </a:rPr>
              <a:t>сигнали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“ са:</a:t>
            </a:r>
          </a:p>
          <a:p>
            <a:pPr lvl="2" algn="just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Липса на оригинални документи при отговорния партньор;</a:t>
            </a:r>
          </a:p>
          <a:p>
            <a:pPr lvl="2" algn="just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Неосчетоводени разходи;</a:t>
            </a:r>
          </a:p>
          <a:p>
            <a:pPr algn="just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	Разделяне на предмета на обществената поръчка;	Дискриминационни/ ограничаващи условия в тръжната 	документация и др. свързани с провежданите обществени поръчки;</a:t>
            </a:r>
          </a:p>
          <a:p>
            <a:pPr algn="just"/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*Неизчерпателен списък на        може да бъде намерен в </a:t>
            </a:r>
            <a:r>
              <a:rPr lang="bg-BG" u="sng" dirty="0">
                <a:solidFill>
                  <a:schemeClr val="tx2">
                    <a:lumMod val="75000"/>
                  </a:schemeClr>
                </a:solidFill>
              </a:rPr>
              <a:t>Наръчника за осъществяване на ПНК.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При наличието на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   контрольорът изключва разходите, които го касаят от Сертификата и подава „сигнал за нередност“!</a:t>
            </a:r>
          </a:p>
          <a:p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136329" y="2472333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Right Arrow 17"/>
          <p:cNvSpPr/>
          <p:nvPr/>
        </p:nvSpPr>
        <p:spPr>
          <a:xfrm>
            <a:off x="4252238" y="1679742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0865"/>
            <a:ext cx="281905" cy="2819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0" y="3680382"/>
            <a:ext cx="281905" cy="2819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62287"/>
            <a:ext cx="281905" cy="2819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7" y="4244192"/>
            <a:ext cx="281905" cy="2819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013176"/>
            <a:ext cx="281905" cy="28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1519</Words>
  <Application>Microsoft Office PowerPoint</Application>
  <PresentationFormat>On-screen Show (4:3)</PresentationFormat>
  <Paragraphs>168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Jakimovski</dc:creator>
  <cp:lastModifiedBy>Vania Hristova</cp:lastModifiedBy>
  <cp:revision>274</cp:revision>
  <dcterms:created xsi:type="dcterms:W3CDTF">2015-08-20T10:52:59Z</dcterms:created>
  <dcterms:modified xsi:type="dcterms:W3CDTF">2017-03-30T06:51:55Z</dcterms:modified>
</cp:coreProperties>
</file>