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81" r:id="rId17"/>
    <p:sldId id="282" r:id="rId18"/>
    <p:sldId id="283" r:id="rId19"/>
    <p:sldId id="284" r:id="rId20"/>
    <p:sldId id="285" r:id="rId21"/>
    <p:sldId id="288" r:id="rId22"/>
    <p:sldId id="289" r:id="rId23"/>
    <p:sldId id="292" r:id="rId24"/>
    <p:sldId id="293" r:id="rId25"/>
    <p:sldId id="290" r:id="rId26"/>
    <p:sldId id="291" r:id="rId27"/>
    <p:sldId id="286" r:id="rId28"/>
    <p:sldId id="287" r:id="rId29"/>
    <p:sldId id="277" r:id="rId30"/>
    <p:sldId id="279" r:id="rId31"/>
    <p:sldId id="294" r:id="rId32"/>
    <p:sldId id="280" r:id="rId3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9900FF"/>
    <a:srgbClr val="159B2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81371" autoAdjust="0"/>
  </p:normalViewPr>
  <p:slideViewPr>
    <p:cSldViewPr>
      <p:cViewPr varScale="1">
        <p:scale>
          <a:sx n="95" d="100"/>
          <a:sy n="95" d="100"/>
        </p:scale>
        <p:origin x="-24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F4A8-6EAE-4506-8549-C0FE2203036F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7151-B796-421F-B0FE-316FBDE7ED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15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98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230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422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5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4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1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3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83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3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801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6AA-AF5E-4D83-9AE2-4BCDDB0639A5}" type="datetimeFigureOut">
              <a:rPr lang="bg-BG" smtClean="0"/>
              <a:t>5.4.2017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isJOgiN3SAhWCBBoKHUnaDxwQjRwIBw&amp;url=https://norccacss.wordpress.com/css-rules-eligibility-criteria-requirements/&amp;psig=AFQjCNFlRWlUdh4aH8N6PHegAARpepy-6w&amp;ust=1489823776454244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lue Abstract Backgrounds Free Online Wallpapers For Cell Phones Wallpaper"/>
          <p:cNvSpPr>
            <a:spLocks noChangeAspect="1" noChangeArrowheads="1"/>
          </p:cNvSpPr>
          <p:nvPr/>
        </p:nvSpPr>
        <p:spPr bwMode="auto">
          <a:xfrm>
            <a:off x="993046" y="11774"/>
            <a:ext cx="278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5155369" y="5606118"/>
            <a:ext cx="3384376" cy="648072"/>
          </a:xfrm>
          <a:prstGeom prst="round2DiagRect">
            <a:avLst>
              <a:gd name="adj1" fmla="val 50000"/>
              <a:gd name="adj2" fmla="val 0"/>
            </a:avLst>
          </a:prstGeom>
          <a:ln w="31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Хасково</a:t>
            </a:r>
            <a:r>
              <a:rPr lang="en-US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, </a:t>
            </a:r>
            <a:r>
              <a:rPr lang="bg-BG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29 март 2017 </a:t>
            </a:r>
            <a:endParaRPr lang="en-US" sz="1600" b="1" dirty="0">
              <a:solidFill>
                <a:srgbClr val="003296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dirty="0">
                <a:solidFill>
                  <a:srgbClr val="003296"/>
                </a:solidFill>
                <a:latin typeface="Trebuchet MS" panose="020B0603020202020204" pitchFamily="34" charset="0"/>
              </a:rPr>
              <a:t>ОБУЧЕНИЕ „ИЗПЪЛНЕНИЕ НА ПРОЕКТИ</a:t>
            </a:r>
            <a:r>
              <a:rPr lang="bg-BG" sz="1200" b="1" dirty="0">
                <a:solidFill>
                  <a:srgbClr val="002060"/>
                </a:solidFill>
                <a:latin typeface="Trebuchet MS" panose="020B0603020202020204" pitchFamily="34" charset="0"/>
              </a:rPr>
              <a:t>“ </a:t>
            </a:r>
            <a:endParaRPr lang="bg-BG" sz="1200" b="1" dirty="0" smtClean="0">
              <a:solidFill>
                <a:srgbClr val="00206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203471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dirty="0" smtClean="0"/>
              <a:t> </a:t>
            </a:r>
            <a:r>
              <a:rPr lang="bg-BG" sz="4400" b="1" dirty="0">
                <a:solidFill>
                  <a:schemeClr val="bg1"/>
                </a:solidFill>
              </a:rPr>
              <a:t>МОЪВЕДДУЛ </a:t>
            </a:r>
            <a:r>
              <a:rPr lang="en-US" sz="4400" b="1" dirty="0" smtClean="0">
                <a:solidFill>
                  <a:schemeClr val="bg1"/>
                </a:solidFill>
              </a:rPr>
              <a:t>2.1</a:t>
            </a:r>
            <a:r>
              <a:rPr lang="bg-BG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r"/>
            <a:r>
              <a:rPr lang="bg-BG" sz="4800" b="1" dirty="0">
                <a:solidFill>
                  <a:srgbClr val="003296"/>
                </a:solidFill>
                <a:ea typeface="+mj-ea"/>
                <a:cs typeface="Arial" panose="020B0604020202020204" pitchFamily="34" charset="0"/>
                <a:sym typeface="Arial" charset="0"/>
              </a:rPr>
              <a:t>МОДУЛ </a:t>
            </a:r>
            <a:r>
              <a:rPr lang="bg-BG" sz="4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  <a:sym typeface="Arial" charset="0"/>
              </a:rPr>
              <a:t>1.1</a:t>
            </a:r>
            <a:endParaRPr lang="bg-BG" sz="4800" b="1" dirty="0">
              <a:solidFill>
                <a:srgbClr val="003296"/>
              </a:solidFill>
              <a:ea typeface="+mj-ea"/>
              <a:cs typeface="Arial" panose="020B0604020202020204" pitchFamily="34" charset="0"/>
              <a:sym typeface="Arial" charset="0"/>
            </a:endParaRPr>
          </a:p>
          <a:p>
            <a:pPr algn="ctr">
              <a:defRPr/>
            </a:pPr>
            <a:endParaRPr lang="en-US" altLang="bg-BG" sz="1600" b="1" dirty="0" smtClean="0">
              <a:solidFill>
                <a:srgbClr val="003296"/>
              </a:solidFill>
              <a:ea typeface="+mj-ea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bg-BG" altLang="bg-BG" sz="36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ПРОЦЕДУРИ </a:t>
            </a:r>
            <a:r>
              <a:rPr lang="bg-BG" altLang="bg-BG" sz="3600" b="1" dirty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ЗА </a:t>
            </a:r>
            <a:r>
              <a:rPr lang="bg-BG" altLang="bg-BG" sz="36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ПОД-ДОГОВАРЯНЕ</a:t>
            </a:r>
            <a:endParaRPr lang="bg-BG" altLang="bg-BG" sz="3600" b="1" dirty="0">
              <a:solidFill>
                <a:srgbClr val="003296"/>
              </a:solidFill>
              <a:ea typeface="+mj-ea"/>
              <a:cs typeface="Arial" panose="020B0604020202020204" pitchFamily="34" charset="0"/>
            </a:endParaRPr>
          </a:p>
          <a:p>
            <a:pPr algn="r"/>
            <a:endParaRPr lang="en-US" sz="4800" b="1" dirty="0">
              <a:solidFill>
                <a:srgbClr val="003296"/>
              </a:solidFill>
              <a:ea typeface="+mj-ea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" name="Shape 19"/>
          <p:cNvSpPr txBox="1">
            <a:spLocks/>
          </p:cNvSpPr>
          <p:nvPr/>
        </p:nvSpPr>
        <p:spPr>
          <a:xfrm>
            <a:off x="107504" y="3006244"/>
            <a:ext cx="9152554" cy="2304256"/>
          </a:xfrm>
          <a:prstGeom prst="rect">
            <a:avLst/>
          </a:prstGeom>
        </p:spPr>
        <p:txBody>
          <a:bodyPr vert="horz" lIns="91440" tIns="45700" rIns="91440" bIns="457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bg-BG" altLang="bg-BG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90600" y="1018402"/>
            <a:ext cx="7391400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ОЦЕНКА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ПРИ ОПРОСТЕНА ПРОЦЕДУРА </a:t>
            </a:r>
            <a:endParaRPr lang="en-US" altLang="bg-BG" sz="2800" b="1" dirty="0" smtClean="0">
              <a:solidFill>
                <a:srgbClr val="003296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(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  <a:ea typeface="Times New Roman" pitchFamily="18" charset="0"/>
                <a:cs typeface="Tahoma" pitchFamily="34" charset="0"/>
              </a:rPr>
              <a:t>≤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  <a:cs typeface="Tahoma" pitchFamily="34" charset="0"/>
              </a:rPr>
              <a:t>€ 20 000)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1905000"/>
            <a:ext cx="8305799" cy="46709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Сравнение на техническите изисквания в тръжното досие с предложените техническите параметри в офертата. Ако са получени две и повече оферти, следва да се приложат критериите за възлагане при услуги (икономически най-изгодна оферта), доставки и строителство (най-ниска цена);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Възложителят изготвя доклад съобразно </a:t>
            </a:r>
            <a:r>
              <a:rPr lang="en-GB" altLang="bg-BG" sz="1800" i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Annex А10_b Negotiation report for single tender procedure</a:t>
            </a: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, където се описват начините за определяне на участниците и установяване на цената, както и основанията за решението за възлагане на обществената поръчка</a:t>
            </a:r>
            <a:r>
              <a:rPr lang="bg-BG" altLang="bg-BG" sz="1800" dirty="0">
                <a:solidFill>
                  <a:srgbClr val="003296"/>
                </a:solidFill>
                <a:latin typeface="Calibri" panose="020F0502020204030204" pitchFamily="34" charset="0"/>
              </a:rPr>
              <a:t>;</a:t>
            </a:r>
            <a:endParaRPr lang="bg-BG" altLang="bg-BG" sz="18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  <a:p>
            <a:pPr algn="just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Възложителят трябва да  гарантира, че са приложени основните принципи за възлагане на обществени поръчки, като например: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принципът „най-доброто качество за най-ниска цена“ (интернет проучване на цените, сравнение между сходни договори и др.); 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проверка за съответствие с правилата за допустимост (правилото за националност и произход и др.);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наличието </a:t>
            </a:r>
            <a:r>
              <a:rPr lang="bg-BG" altLang="bg-BG" sz="1800" dirty="0">
                <a:solidFill>
                  <a:srgbClr val="003296"/>
                </a:solidFill>
                <a:latin typeface="Calibri" panose="020F0502020204030204" pitchFamily="34" charset="0"/>
              </a:rPr>
              <a:t>на  капацитет за изпълнение на </a:t>
            </a: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поръчката;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отсъствие </a:t>
            </a:r>
            <a:r>
              <a:rPr lang="bg-BG" altLang="bg-BG" sz="1800" dirty="0">
                <a:solidFill>
                  <a:srgbClr val="003296"/>
                </a:solidFill>
                <a:latin typeface="Calibri" panose="020F0502020204030204" pitchFamily="34" charset="0"/>
              </a:rPr>
              <a:t>на обстоятелства за </a:t>
            </a: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отстраняване.</a:t>
            </a:r>
            <a:endParaRPr lang="bg-BG" altLang="bg-BG" sz="1800" dirty="0">
              <a:solidFill>
                <a:srgbClr val="00329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4400" y="1321584"/>
            <a:ext cx="7391400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>
                <a:solidFill>
                  <a:srgbClr val="003296"/>
                </a:solidFill>
                <a:latin typeface="+mn-lt"/>
              </a:rPr>
              <a:t>ОЦЕНКА </a:t>
            </a:r>
            <a:r>
              <a:rPr lang="bg-BG" altLang="bg-BG" sz="2800" b="1" dirty="0" smtClean="0">
                <a:solidFill>
                  <a:srgbClr val="003296"/>
                </a:solidFill>
                <a:latin typeface="+mn-lt"/>
              </a:rPr>
              <a:t>ПРИ </a:t>
            </a:r>
            <a:r>
              <a:rPr lang="bg-BG" altLang="bg-BG" sz="2800" b="1" dirty="0">
                <a:solidFill>
                  <a:srgbClr val="003296"/>
                </a:solidFill>
                <a:latin typeface="+mn-lt"/>
              </a:rPr>
              <a:t>ОПРОСТЕНА ПРОЦЕДУРА </a:t>
            </a:r>
            <a:endParaRPr lang="bg-BG" altLang="bg-BG" sz="2800" b="1" dirty="0" smtClean="0">
              <a:solidFill>
                <a:srgbClr val="003296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n-lt"/>
              </a:rPr>
              <a:t>(</a:t>
            </a:r>
            <a:r>
              <a:rPr lang="bg-BG" altLang="bg-BG" sz="2800" b="1" dirty="0">
                <a:solidFill>
                  <a:srgbClr val="003296"/>
                </a:solidFill>
                <a:latin typeface="+mn-lt"/>
                <a:ea typeface="Times New Roman" pitchFamily="18" charset="0"/>
                <a:cs typeface="Tahoma" pitchFamily="34" charset="0"/>
              </a:rPr>
              <a:t>≤</a:t>
            </a:r>
            <a:r>
              <a:rPr lang="bg-BG" altLang="bg-BG" sz="2800" b="1" dirty="0">
                <a:solidFill>
                  <a:srgbClr val="003296"/>
                </a:solidFill>
                <a:latin typeface="+mn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n-lt"/>
                <a:cs typeface="Tahoma" pitchFamily="34" charset="0"/>
              </a:rPr>
              <a:t>€ 20 000)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2362200"/>
            <a:ext cx="8153399" cy="3697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bg-BG" altLang="bg-BG" sz="1800" dirty="0">
              <a:solidFill>
                <a:srgbClr val="003296"/>
              </a:solidFill>
              <a:latin typeface="+mn-lt"/>
            </a:endParaRP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  <a:latin typeface="+mn-lt"/>
              </a:rPr>
              <a:t>Представяне на допълнителни документи от участника/</a:t>
            </a:r>
            <a:r>
              <a:rPr lang="bg-BG" altLang="bg-BG" sz="1800" dirty="0" err="1" smtClean="0">
                <a:solidFill>
                  <a:srgbClr val="003296"/>
                </a:solidFill>
                <a:latin typeface="+mn-lt"/>
              </a:rPr>
              <a:t>ците</a:t>
            </a:r>
            <a:r>
              <a:rPr lang="bg-BG" altLang="bg-BG" sz="1800" dirty="0" smtClean="0">
                <a:solidFill>
                  <a:srgbClr val="003296"/>
                </a:solidFill>
                <a:latin typeface="+mn-lt"/>
              </a:rPr>
              <a:t> в търга (доказателства за произход, документи доказващи, че участникът не е в ситуация на недопустимост, и др.);</a:t>
            </a: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  <a:latin typeface="+mn-lt"/>
              </a:rPr>
              <a:t>Документите доказващи декларираните от участника/</a:t>
            </a:r>
            <a:r>
              <a:rPr lang="bg-BG" altLang="bg-BG" sz="1800" dirty="0" err="1" smtClean="0">
                <a:solidFill>
                  <a:srgbClr val="003296"/>
                </a:solidFill>
                <a:latin typeface="+mn-lt"/>
              </a:rPr>
              <a:t>ците</a:t>
            </a:r>
            <a:r>
              <a:rPr lang="bg-BG" altLang="bg-BG" sz="1800" dirty="0" smtClean="0">
                <a:solidFill>
                  <a:srgbClr val="003296"/>
                </a:solidFill>
                <a:latin typeface="+mn-lt"/>
              </a:rPr>
              <a:t> в търга  обстоятелства следва да се изискат най-късно на етап оценка, но преди сключване на договора. Прилагат се към Анекс a 10_b;</a:t>
            </a:r>
          </a:p>
          <a:p>
            <a:pPr algn="just"/>
            <a:r>
              <a:rPr lang="bg-BG" sz="1800" dirty="0" smtClean="0">
                <a:solidFill>
                  <a:srgbClr val="003296"/>
                </a:solidFill>
                <a:latin typeface="+mn-lt"/>
              </a:rPr>
              <a:t>Докладът от преговорите се одобрява от Възложителя;</a:t>
            </a: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  <a:latin typeface="+mn-lt"/>
              </a:rPr>
              <a:t>Писмени уведомления до спечелилия участник в търга и неуспелите кандидати;</a:t>
            </a: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  <a:latin typeface="+mn-lt"/>
              </a:rPr>
              <a:t>Сключване на Договор в съответствие с формулярите B8, C4, D4 или тези в опростените досиета (Анекс 14.1 от PIM).</a:t>
            </a:r>
          </a:p>
          <a:p>
            <a:pPr algn="just">
              <a:buFont typeface="Wingdings" pitchFamily="2" charset="2"/>
              <a:buNone/>
            </a:pPr>
            <a:r>
              <a:rPr lang="bg-BG" altLang="bg-BG" sz="1800" b="1" dirty="0">
                <a:solidFill>
                  <a:srgbClr val="003296"/>
                </a:solidFill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9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850" y="2060848"/>
            <a:ext cx="8496300" cy="42435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bg-BG" altLang="bg-BG" sz="1800" b="1" dirty="0" smtClean="0">
                <a:solidFill>
                  <a:srgbClr val="003296"/>
                </a:solidFill>
              </a:rPr>
              <a:t>Прилага се при всички видове договори </a:t>
            </a:r>
            <a:r>
              <a:rPr lang="bg-BG" altLang="bg-BG" sz="1800" dirty="0" smtClean="0">
                <a:solidFill>
                  <a:srgbClr val="003296"/>
                </a:solidFill>
              </a:rPr>
              <a:t>(услуга, доставка, строителство).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bg-BG" altLang="bg-BG" sz="1800" b="1" dirty="0" smtClean="0">
                <a:solidFill>
                  <a:srgbClr val="003296"/>
                </a:solidFill>
              </a:rPr>
              <a:t>Тръжна документация - </a:t>
            </a:r>
            <a:r>
              <a:rPr lang="bg-BG" altLang="bg-BG" sz="1800" dirty="0" smtClean="0">
                <a:solidFill>
                  <a:srgbClr val="003296"/>
                </a:solidFill>
              </a:rPr>
              <a:t>опростените пакети на тръжната документация (за услуги и строителство) и  стандартните тръжни документи – група </a:t>
            </a:r>
            <a:r>
              <a:rPr lang="en-US" altLang="bg-BG" sz="1800" dirty="0">
                <a:solidFill>
                  <a:srgbClr val="003296"/>
                </a:solidFill>
              </a:rPr>
              <a:t>C</a:t>
            </a:r>
            <a:r>
              <a:rPr lang="bg-BG" altLang="bg-BG" sz="1800" dirty="0" smtClean="0">
                <a:solidFill>
                  <a:srgbClr val="003296"/>
                </a:solidFill>
              </a:rPr>
              <a:t> от анексите в PRAG за доставки.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bg-BG" altLang="bg-BG" sz="1800" b="1" dirty="0" smtClean="0">
                <a:solidFill>
                  <a:srgbClr val="003296"/>
                </a:solidFill>
              </a:rPr>
              <a:t>Публикация</a:t>
            </a:r>
            <a:r>
              <a:rPr lang="bg-BG" altLang="bg-BG" sz="1800" dirty="0" smtClean="0">
                <a:solidFill>
                  <a:srgbClr val="003296"/>
                </a:solidFill>
              </a:rPr>
              <a:t> – обявлението и тръжното досие следва да се публикуват на интернет страниците на Програмата и на Възложителя.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bg-BG" altLang="bg-BG" sz="1800" b="1" dirty="0" smtClean="0">
                <a:solidFill>
                  <a:srgbClr val="003296"/>
                </a:solidFill>
              </a:rPr>
              <a:t>Брой покани</a:t>
            </a:r>
            <a:r>
              <a:rPr lang="bg-BG" altLang="bg-BG" sz="1800" dirty="0" smtClean="0">
                <a:solidFill>
                  <a:srgbClr val="003296"/>
                </a:solidFill>
              </a:rPr>
              <a:t> - минимум 3 поканени участника. Възложителят изпраща едновременно поканите, придружени от тръжното досие</a:t>
            </a:r>
            <a:r>
              <a:rPr lang="en-US" altLang="bg-BG" sz="1800" dirty="0" smtClean="0">
                <a:solidFill>
                  <a:srgbClr val="003296"/>
                </a:solidFill>
              </a:rPr>
              <a:t> (</a:t>
            </a:r>
            <a:r>
              <a:rPr lang="bg-BG" altLang="bg-BG" sz="1800" dirty="0" smtClean="0">
                <a:solidFill>
                  <a:srgbClr val="003296"/>
                </a:solidFill>
              </a:rPr>
              <a:t>може и в електронен вариант</a:t>
            </a:r>
            <a:r>
              <a:rPr lang="en-US" altLang="bg-BG" sz="1800" dirty="0" smtClean="0">
                <a:solidFill>
                  <a:srgbClr val="003296"/>
                </a:solidFill>
              </a:rPr>
              <a:t>)</a:t>
            </a:r>
            <a:r>
              <a:rPr lang="bg-BG" altLang="bg-BG" sz="1800" dirty="0" smtClean="0">
                <a:solidFill>
                  <a:srgbClr val="003296"/>
                </a:solidFill>
              </a:rPr>
              <a:t>. Изборът на контрагенти следва да е обоснован.</a:t>
            </a:r>
            <a:endParaRPr lang="bg-BG" sz="1800" dirty="0" smtClean="0">
              <a:solidFill>
                <a:srgbClr val="003296"/>
              </a:solidFill>
            </a:endParaRP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bg-BG" altLang="bg-BG" sz="1800" b="1" dirty="0" smtClean="0">
                <a:solidFill>
                  <a:srgbClr val="003296"/>
                </a:solidFill>
              </a:rPr>
              <a:t>Срок за подаване на оферти</a:t>
            </a:r>
            <a:r>
              <a:rPr lang="bg-BG" altLang="bg-BG" sz="1800" dirty="0" smtClean="0">
                <a:solidFill>
                  <a:srgbClr val="003296"/>
                </a:solidFill>
              </a:rPr>
              <a:t> – минимум 30 дни от изпращане на поканата.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1800" dirty="0" smtClean="0">
                <a:solidFill>
                  <a:srgbClr val="003296"/>
                </a:solidFill>
              </a:rPr>
              <a:t>Ако след консултация с </a:t>
            </a:r>
            <a:r>
              <a:rPr lang="bg-BG" sz="1800" dirty="0" err="1" smtClean="0">
                <a:solidFill>
                  <a:srgbClr val="003296"/>
                </a:solidFill>
              </a:rPr>
              <a:t>оферентите</a:t>
            </a:r>
            <a:r>
              <a:rPr lang="bg-BG" sz="1800" dirty="0" smtClean="0">
                <a:solidFill>
                  <a:srgbClr val="003296"/>
                </a:solidFill>
              </a:rPr>
              <a:t> възложителят получи само една оферта, която е приемлива от административна и техническа гледна точка, поръчката може да бъде възложена, ако са изпълнени критериите за възлагане.</a:t>
            </a:r>
            <a:endParaRPr lang="bg-BG" altLang="bg-BG" sz="1800" dirty="0" smtClean="0">
              <a:solidFill>
                <a:srgbClr val="003296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990600"/>
            <a:ext cx="6481763" cy="9763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n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n-lt"/>
              </a:rPr>
              <a:t>ОГРАНИЧЕНА ПРОЦЕДУРА</a:t>
            </a:r>
            <a:br>
              <a:rPr lang="bg-BG" altLang="bg-BG" sz="2800" b="1" dirty="0">
                <a:solidFill>
                  <a:srgbClr val="003296"/>
                </a:solidFill>
                <a:latin typeface="+mn-lt"/>
              </a:rPr>
            </a:br>
            <a:r>
              <a:rPr lang="bg-BG" altLang="bg-BG" sz="2800" b="1" dirty="0">
                <a:solidFill>
                  <a:srgbClr val="003296"/>
                </a:solidFill>
                <a:latin typeface="+mn-lt"/>
              </a:rPr>
              <a:t>/</a:t>
            </a:r>
            <a:r>
              <a:rPr lang="en-US" altLang="bg-BG" sz="2800" b="1" dirty="0">
                <a:solidFill>
                  <a:srgbClr val="003296"/>
                </a:solidFill>
                <a:latin typeface="+mn-lt"/>
              </a:rPr>
              <a:t>Competitive Negotiated Procedure/</a:t>
            </a:r>
            <a:endParaRPr lang="bg-BG" altLang="bg-BG" sz="2800" b="1" dirty="0">
              <a:solidFill>
                <a:srgbClr val="003296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23503" y="-106709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763" y="1916832"/>
            <a:ext cx="8496300" cy="44644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</a:pPr>
            <a:r>
              <a:rPr lang="bg-BG" alt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Постъпилите оферти се регистрират. Отбелязват се дата и час на пристигане;</a:t>
            </a:r>
          </a:p>
          <a:p>
            <a:pPr algn="just">
              <a:spcBef>
                <a:spcPts val="300"/>
              </a:spcBef>
            </a:pPr>
            <a:r>
              <a:rPr 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Отварят се и се оценяват от комисия, която притежава необходимия технически и административен опит. </a:t>
            </a:r>
            <a:r>
              <a:rPr lang="bg-BG" alt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Всеки член на оценителната комисия следва да владее в достатъчна степен езика на който са подадени офертите. </a:t>
            </a:r>
            <a:r>
              <a:rPr 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Комисията се назначава с административен акт (заповед) на Възложителя;</a:t>
            </a:r>
          </a:p>
          <a:p>
            <a:pPr algn="just">
              <a:spcBef>
                <a:spcPts val="300"/>
              </a:spcBef>
            </a:pPr>
            <a:r>
              <a:rPr 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Състав на комисията - председател, секретар и нечетен брой членове, най-малко трима, с необходимите технически, административни и експертни познания за оценка на офертите</a:t>
            </a:r>
            <a:r>
              <a:rPr lang="bg-BG" sz="1700" dirty="0">
                <a:solidFill>
                  <a:srgbClr val="003296"/>
                </a:solidFill>
                <a:latin typeface="Calibri" panose="020F0502020204030204" pitchFamily="34" charset="0"/>
              </a:rPr>
              <a:t>;</a:t>
            </a:r>
            <a:endParaRPr lang="bg-BG" sz="17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Членовете на комисията подписват декларация за безпристрастност и поверителност (Анекс А4 от PRAG);</a:t>
            </a:r>
          </a:p>
          <a:p>
            <a:pPr algn="just">
              <a:spcBef>
                <a:spcPts val="300"/>
              </a:spcBef>
            </a:pPr>
            <a:r>
              <a:rPr 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Сесията за отваряне на офертите е публична, но е ограничена само до представителите на фирмите подали оферти;</a:t>
            </a:r>
          </a:p>
          <a:p>
            <a:pPr algn="just">
              <a:spcBef>
                <a:spcPts val="300"/>
              </a:spcBef>
            </a:pPr>
            <a:r>
              <a:rPr lang="bg-BG" alt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Административна проверка, техническа оценка, финансова оценка;</a:t>
            </a:r>
          </a:p>
          <a:p>
            <a:pPr algn="just">
              <a:spcBef>
                <a:spcPts val="300"/>
              </a:spcBef>
            </a:pPr>
            <a:r>
              <a:rPr lang="bg-BG" altLang="bg-BG" sz="17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Оценителен доклад</a:t>
            </a:r>
            <a:r>
              <a:rPr lang="bg-BG" altLang="bg-BG" sz="17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 – описва всички стъпки, действия и решения на оценителната комисия. Незадоволителното качество на документа представлява нарушение на принципа за прозрачност при възлагане на договори на под-доставчици.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216353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n-lt"/>
              </a:rPr>
              <a:t>ОЦЕНКА </a:t>
            </a:r>
            <a:r>
              <a:rPr lang="bg-BG" altLang="bg-BG" sz="2800" b="1" dirty="0">
                <a:solidFill>
                  <a:srgbClr val="003296"/>
                </a:solidFill>
                <a:latin typeface="+mn-lt"/>
              </a:rPr>
              <a:t>ПРИ</a:t>
            </a:r>
            <a:r>
              <a:rPr lang="en-US" altLang="bg-BG" sz="2800" b="1" dirty="0">
                <a:solidFill>
                  <a:srgbClr val="003296"/>
                </a:solidFill>
                <a:latin typeface="+mn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n-lt"/>
              </a:rPr>
              <a:t>ПРОЦЕДУРИ </a:t>
            </a:r>
            <a:r>
              <a:rPr lang="bg-BG" altLang="bg-BG" sz="2800" b="1" dirty="0" smtClean="0">
                <a:solidFill>
                  <a:srgbClr val="003296"/>
                </a:solidFill>
                <a:latin typeface="+mn-lt"/>
              </a:rPr>
              <a:t>НАД € </a:t>
            </a:r>
            <a:r>
              <a:rPr lang="bg-BG" altLang="bg-BG" sz="2800" b="1" dirty="0">
                <a:solidFill>
                  <a:srgbClr val="003296"/>
                </a:solidFill>
                <a:latin typeface="+mn-lt"/>
              </a:rPr>
              <a:t>20 000</a:t>
            </a:r>
          </a:p>
        </p:txBody>
      </p:sp>
    </p:spTree>
    <p:extLst>
      <p:ext uri="{BB962C8B-B14F-4D97-AF65-F5344CB8AC3E}">
        <p14:creationId xmlns:p14="http://schemas.microsoft.com/office/powerpoint/2010/main" val="2752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216353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60000"/>
              </a:spcBef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КРИТЕРИИ ЗА ВЪЗЛАГАНЕ</a:t>
            </a:r>
            <a:endParaRPr lang="bg-BG" altLang="bg-BG" sz="2800" b="1" dirty="0">
              <a:solidFill>
                <a:srgbClr val="00329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136339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</a:rPr>
              <a:t>При </a:t>
            </a:r>
            <a:r>
              <a:rPr lang="bg-BG" u="sng" dirty="0">
                <a:solidFill>
                  <a:srgbClr val="003296"/>
                </a:solidFill>
              </a:rPr>
              <a:t>договори за услуга</a:t>
            </a:r>
            <a:r>
              <a:rPr lang="bg-BG" dirty="0">
                <a:solidFill>
                  <a:srgbClr val="003296"/>
                </a:solidFill>
              </a:rPr>
              <a:t> – технически отговарящата оферта, която предлага най-доброто съотношение между качество и цена. Сравнение между получените оферти в съотношение цена (20%) и техническа оферта (80</a:t>
            </a:r>
            <a:r>
              <a:rPr lang="bg-BG" dirty="0" smtClean="0">
                <a:solidFill>
                  <a:srgbClr val="003296"/>
                </a:solidFill>
              </a:rPr>
              <a:t>%);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bg-BG" dirty="0">
              <a:solidFill>
                <a:srgbClr val="0032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</a:rPr>
              <a:t>При </a:t>
            </a:r>
            <a:r>
              <a:rPr lang="bg-BG" u="sng" dirty="0">
                <a:solidFill>
                  <a:srgbClr val="003296"/>
                </a:solidFill>
              </a:rPr>
              <a:t>договори за доставка и строителство</a:t>
            </a:r>
            <a:r>
              <a:rPr lang="bg-BG" dirty="0">
                <a:solidFill>
                  <a:srgbClr val="003296"/>
                </a:solidFill>
              </a:rPr>
              <a:t> – най-ниската цена на технически отговарящата оферта.</a:t>
            </a:r>
          </a:p>
        </p:txBody>
      </p:sp>
    </p:spTree>
    <p:extLst>
      <p:ext uri="{BB962C8B-B14F-4D97-AF65-F5344CB8AC3E}">
        <p14:creationId xmlns:p14="http://schemas.microsoft.com/office/powerpoint/2010/main" val="18969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4856" y="1946556"/>
            <a:ext cx="7924800" cy="400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g-BG" altLang="bg-BG" sz="1600" dirty="0" smtClean="0">
                <a:solidFill>
                  <a:srgbClr val="003296"/>
                </a:solidFill>
                <a:latin typeface="+mj-lt"/>
              </a:rPr>
              <a:t>Техническото задание (</a:t>
            </a:r>
            <a:r>
              <a:rPr lang="en-GB" altLang="bg-BG" sz="1600" dirty="0" err="1" smtClean="0">
                <a:solidFill>
                  <a:srgbClr val="003296"/>
                </a:solidFill>
                <a:latin typeface="+mj-lt"/>
              </a:rPr>
              <a:t>ToR</a:t>
            </a:r>
            <a:r>
              <a:rPr lang="bg-BG" altLang="bg-BG" sz="1600" dirty="0" smtClean="0">
                <a:solidFill>
                  <a:srgbClr val="003296"/>
                </a:solidFill>
                <a:latin typeface="+mj-lt"/>
              </a:rPr>
              <a:t>) - всички детайли на желаната услуга и очакваните резултати от договора. </a:t>
            </a:r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Разработва се от възложителя; 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Част е от тръжното досие и впоследствие се превръща в приложение към договора; 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При участие на външни експерти в разработването му, те следва да подпишат Декларация за обективност и поверителност (Анекс А от PRAG); 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Структура - съобразно</a:t>
            </a:r>
            <a:r>
              <a:rPr lang="bg-BG" altLang="bg-BG" sz="1600" dirty="0" smtClean="0">
                <a:solidFill>
                  <a:srgbClr val="003296"/>
                </a:solidFill>
                <a:latin typeface="+mj-lt"/>
              </a:rPr>
              <a:t> Анекс B8е или Анекс B8f:</a:t>
            </a:r>
            <a:endParaRPr lang="bg-BG" sz="1600" dirty="0" smtClean="0">
              <a:solidFill>
                <a:srgbClr val="003296"/>
              </a:solidFill>
              <a:latin typeface="+mj-lt"/>
            </a:endParaRPr>
          </a:p>
          <a:p>
            <a:pPr lvl="1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Обща информация; </a:t>
            </a:r>
          </a:p>
          <a:p>
            <a:pPr lvl="1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Цел, предназначение и очаквани резултати; </a:t>
            </a:r>
          </a:p>
          <a:p>
            <a:pPr lvl="1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Предположения и рискове; </a:t>
            </a:r>
          </a:p>
          <a:p>
            <a:pPr lvl="1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Обхват на работа; </a:t>
            </a:r>
          </a:p>
          <a:p>
            <a:pPr lvl="1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Логистика и времеви график; </a:t>
            </a:r>
          </a:p>
          <a:p>
            <a:pPr lvl="1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Изисквания; </a:t>
            </a:r>
          </a:p>
          <a:p>
            <a:pPr lvl="1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Доклади; </a:t>
            </a:r>
          </a:p>
          <a:p>
            <a:pPr lvl="1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Наблюдение и оценка. </a:t>
            </a:r>
            <a:endParaRPr lang="bg-BG" sz="1600" dirty="0">
              <a:solidFill>
                <a:srgbClr val="003296"/>
              </a:solidFill>
              <a:latin typeface="+mj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123146"/>
            <a:ext cx="6481763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bg-BG" sz="2800" b="1" dirty="0" smtClean="0">
                <a:solidFill>
                  <a:srgbClr val="003296"/>
                </a:solidFill>
                <a:latin typeface="+mj-lt"/>
              </a:rPr>
              <a:t>ТЕХНИЧЕСКО ЗАДАНИЕ – ОСНОВНИ ПРИНЦИПИ </a:t>
            </a:r>
            <a:endParaRPr lang="bg-BG" sz="2800" dirty="0">
              <a:solidFill>
                <a:srgbClr val="0032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6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0" y="1874674"/>
            <a:ext cx="7924800" cy="4578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g-BG" sz="1600" b="1" dirty="0" smtClean="0">
                <a:solidFill>
                  <a:srgbClr val="003296"/>
                </a:solidFill>
              </a:rPr>
              <a:t>При разработване на </a:t>
            </a:r>
            <a:r>
              <a:rPr lang="bg-BG" sz="1600" b="1" dirty="0">
                <a:solidFill>
                  <a:srgbClr val="003296"/>
                </a:solidFill>
              </a:rPr>
              <a:t>т</a:t>
            </a:r>
            <a:r>
              <a:rPr lang="bg-BG" sz="1600" b="1" dirty="0" smtClean="0">
                <a:solidFill>
                  <a:srgbClr val="003296"/>
                </a:solidFill>
              </a:rPr>
              <a:t>ехническо задание (ТЗ):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</a:rPr>
              <a:t>Ограничителни условия в ТЗ – нарушават свободната конкуренция; 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</a:rPr>
              <a:t>Да се включат достатъчно детайли относно качеството на исканите услуги; конкретен брой необходими хора/експерти, конкретните параметри на работа; 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</a:rPr>
              <a:t>Точно съответствие между услугата в ТЗ и дейностите, и техния бюджет, съгласно Договора за субсидия;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</a:rPr>
              <a:t>Да не се описва по-голям/по-малък обем задачи от заложените в Договора за субсидия.</a:t>
            </a:r>
          </a:p>
          <a:p>
            <a:pPr algn="just"/>
            <a:endParaRPr lang="bg-BG" sz="1600" dirty="0" smtClean="0">
              <a:solidFill>
                <a:srgbClr val="003296"/>
              </a:solidFill>
            </a:endParaRPr>
          </a:p>
          <a:p>
            <a:pPr marL="0" indent="0">
              <a:buNone/>
            </a:pPr>
            <a:r>
              <a:rPr lang="bg-BG" sz="1600" b="1" dirty="0" smtClean="0">
                <a:solidFill>
                  <a:srgbClr val="003296"/>
                </a:solidFill>
              </a:rPr>
              <a:t>При отчитането на услугите: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</a:rPr>
              <a:t>Да се спазват разпоредбите на Чл. 7 от ТЗ. Да се изискват от изпълнителя необходимите отчети като брой и видове;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</a:rPr>
              <a:t>Отчетите от Изпълнителя по договора за услуга да съдържат достатъчно информация, която да конкретизира извършената услуга;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</a:rPr>
              <a:t>Несъответствието между доклади и задание/договор е основание за финансови корекции</a:t>
            </a:r>
            <a:r>
              <a:rPr lang="bg-BG" sz="1600" b="1" dirty="0" smtClean="0">
                <a:solidFill>
                  <a:srgbClr val="003296"/>
                </a:solidFill>
              </a:rPr>
              <a:t>.</a:t>
            </a:r>
            <a:endParaRPr lang="bg-BG" sz="1600" dirty="0">
              <a:solidFill>
                <a:srgbClr val="003296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338590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ПРЕПОРЪКИ</a:t>
            </a:r>
            <a:endParaRPr lang="bg-BG" altLang="bg-BG" sz="1400" b="1" dirty="0">
              <a:solidFill>
                <a:srgbClr val="003296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0" y="1951038"/>
            <a:ext cx="7924800" cy="435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altLang="bg-BG" sz="1600" dirty="0" smtClean="0">
                <a:solidFill>
                  <a:srgbClr val="003296"/>
                </a:solidFill>
              </a:rPr>
              <a:t>Ключов елемент на тръжното досие за доставка. Тук се описват характеристиките на желаното оборудване и броя на всеки елемент на доставката. Спазва се формата на Анекс C4f.</a:t>
            </a:r>
          </a:p>
          <a:p>
            <a:pPr algn="just">
              <a:spcBef>
                <a:spcPts val="600"/>
              </a:spcBef>
            </a:pPr>
            <a:r>
              <a:rPr lang="bg-BG" altLang="bg-BG" sz="1600" dirty="0" smtClean="0">
                <a:solidFill>
                  <a:srgbClr val="003296"/>
                </a:solidFill>
              </a:rPr>
              <a:t>Позоваването на търговски марки е недопустимо. Следва да се опише желаната функционалност или технически параметри на всеки елемент от доставката.</a:t>
            </a:r>
          </a:p>
          <a:p>
            <a:pPr algn="just">
              <a:spcBef>
                <a:spcPts val="600"/>
              </a:spcBef>
            </a:pPr>
            <a:r>
              <a:rPr lang="bg-BG" altLang="bg-BG" sz="1600" dirty="0" smtClean="0">
                <a:solidFill>
                  <a:srgbClr val="003296"/>
                </a:solidFill>
              </a:rPr>
              <a:t>Пълно съответствие с техническата спецификация в Договора за субсидия.</a:t>
            </a:r>
          </a:p>
          <a:p>
            <a:pPr algn="just">
              <a:spcBef>
                <a:spcPts val="600"/>
              </a:spcBef>
            </a:pPr>
            <a:endParaRPr lang="bg-BG" sz="1600" dirty="0" smtClean="0">
              <a:solidFill>
                <a:srgbClr val="003296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Приемане на доставките: </a:t>
            </a:r>
          </a:p>
          <a:p>
            <a:pPr lvl="1" algn="just">
              <a:spcBef>
                <a:spcPts val="0"/>
              </a:spcBef>
            </a:pPr>
            <a:r>
              <a:rPr lang="bg-BG" sz="1600" dirty="0" smtClean="0">
                <a:solidFill>
                  <a:srgbClr val="003296"/>
                </a:solidFill>
              </a:rPr>
              <a:t>Временен/окончателен </a:t>
            </a:r>
            <a:r>
              <a:rPr lang="bg-BG" sz="1600" dirty="0" err="1" smtClean="0">
                <a:solidFill>
                  <a:srgbClr val="003296"/>
                </a:solidFill>
              </a:rPr>
              <a:t>приемо-предавателен</a:t>
            </a:r>
            <a:r>
              <a:rPr lang="bg-BG" sz="1600" dirty="0" smtClean="0">
                <a:solidFill>
                  <a:srgbClr val="003296"/>
                </a:solidFill>
              </a:rPr>
              <a:t> протокол; </a:t>
            </a:r>
          </a:p>
          <a:p>
            <a:pPr lvl="1" algn="just">
              <a:spcBef>
                <a:spcPts val="0"/>
              </a:spcBef>
            </a:pPr>
            <a:r>
              <a:rPr lang="bg-BG" sz="1600" dirty="0" smtClean="0">
                <a:solidFill>
                  <a:srgbClr val="003296"/>
                </a:solidFill>
              </a:rPr>
              <a:t>Търговска гаранция; </a:t>
            </a:r>
          </a:p>
          <a:p>
            <a:pPr lvl="1" algn="just">
              <a:spcBef>
                <a:spcPts val="0"/>
              </a:spcBef>
            </a:pPr>
            <a:r>
              <a:rPr lang="bg-BG" sz="1600" dirty="0" smtClean="0">
                <a:solidFill>
                  <a:srgbClr val="003296"/>
                </a:solidFill>
              </a:rPr>
              <a:t>Фактура; </a:t>
            </a:r>
          </a:p>
          <a:p>
            <a:pPr lvl="1" algn="just">
              <a:spcBef>
                <a:spcPts val="0"/>
              </a:spcBef>
            </a:pPr>
            <a:r>
              <a:rPr lang="bg-BG" sz="1600" dirty="0" smtClean="0">
                <a:solidFill>
                  <a:srgbClr val="003296"/>
                </a:solidFill>
              </a:rPr>
              <a:t>Сертификат за произход, ако такъв се изисква;</a:t>
            </a:r>
          </a:p>
          <a:p>
            <a:pPr lvl="1" algn="just">
              <a:spcBef>
                <a:spcPts val="0"/>
              </a:spcBef>
            </a:pPr>
            <a:r>
              <a:rPr lang="bg-BG" sz="1600" dirty="0" smtClean="0">
                <a:solidFill>
                  <a:srgbClr val="003296"/>
                </a:solidFill>
              </a:rPr>
              <a:t>Визуализация.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Във всички придружаващи документи следва да е налична пълна идентификация на доставените артикули, чрез вписване на техните </a:t>
            </a:r>
            <a:r>
              <a:rPr lang="bg-BG" sz="1600" b="1" dirty="0" smtClean="0">
                <a:solidFill>
                  <a:srgbClr val="003296"/>
                </a:solidFill>
              </a:rPr>
              <a:t>серийните номера</a:t>
            </a:r>
            <a:r>
              <a:rPr lang="bg-BG" sz="1600" dirty="0" smtClean="0">
                <a:solidFill>
                  <a:srgbClr val="003296"/>
                </a:solidFill>
              </a:rPr>
              <a:t>, заедно с конкретните </a:t>
            </a:r>
            <a:r>
              <a:rPr lang="bg-BG" sz="1600" b="1" dirty="0" smtClean="0">
                <a:solidFill>
                  <a:srgbClr val="003296"/>
                </a:solidFill>
              </a:rPr>
              <a:t>марка, модел и разновидност </a:t>
            </a:r>
            <a:r>
              <a:rPr lang="bg-BG" sz="1600" dirty="0" smtClean="0">
                <a:solidFill>
                  <a:srgbClr val="003296"/>
                </a:solidFill>
              </a:rPr>
              <a:t>.</a:t>
            </a:r>
            <a:endParaRPr lang="bg-BG" sz="1600" dirty="0">
              <a:solidFill>
                <a:srgbClr val="003296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338590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ТЕХНИЧЕСКИТЕ СПЕЦИФИКАЦИИ</a:t>
            </a:r>
            <a:endParaRPr lang="bg-BG" altLang="bg-BG" sz="1400" b="1" dirty="0">
              <a:solidFill>
                <a:srgbClr val="003296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259632" y="1433825"/>
            <a:ext cx="3035483" cy="1584176"/>
            <a:chOff x="856146" y="2060848"/>
            <a:chExt cx="3035483" cy="1584176"/>
          </a:xfrm>
        </p:grpSpPr>
        <p:pic>
          <p:nvPicPr>
            <p:cNvPr id="1026" name="Picture 2" descr="D:\Pictures\3-039-pics\PP1\IMG_694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1" t="17883" r="10417" b="41058"/>
            <a:stretch/>
          </p:blipFill>
          <p:spPr bwMode="auto">
            <a:xfrm>
              <a:off x="856146" y="2060848"/>
              <a:ext cx="3035483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2373887" y="3284984"/>
              <a:ext cx="829961" cy="36004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Oval 7"/>
            <p:cNvSpPr/>
            <p:nvPr/>
          </p:nvSpPr>
          <p:spPr>
            <a:xfrm>
              <a:off x="1259632" y="2708920"/>
              <a:ext cx="829961" cy="36004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pic>
        <p:nvPicPr>
          <p:cNvPr id="3" name="Picture 2" descr="09-Certificate of Origin.pdf - Adobe Reader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11584" r="28333" b="3645"/>
          <a:stretch/>
        </p:blipFill>
        <p:spPr>
          <a:xfrm>
            <a:off x="4860032" y="1433825"/>
            <a:ext cx="3543300" cy="5016501"/>
          </a:xfrm>
          <a:prstGeom prst="rect">
            <a:avLst/>
          </a:prstGeom>
        </p:spPr>
      </p:pic>
      <p:pic>
        <p:nvPicPr>
          <p:cNvPr id="1027" name="Picture 3" descr="D:\Pictures\3-014-pics\IMG_47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08446"/>
            <a:ext cx="3015856" cy="22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610361" y="4365104"/>
            <a:ext cx="945415" cy="7920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28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2060848"/>
            <a:ext cx="8382000" cy="34563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bg-BG" altLang="bg-BG" sz="1800" dirty="0" smtClean="0">
                <a:solidFill>
                  <a:srgbClr val="003296"/>
                </a:solidFill>
              </a:rPr>
              <a:t>Всички доставки (стоки и материали) закупени по договор, финансиран от Инструмент ИПП следва да произхождат от Европейския съюз или допустима страна - Анекс A2а на PRAG;</a:t>
            </a:r>
          </a:p>
          <a:p>
            <a:pPr algn="just">
              <a:lnSpc>
                <a:spcPct val="80000"/>
              </a:lnSpc>
            </a:pPr>
            <a:r>
              <a:rPr lang="bg-BG" altLang="bg-BG" sz="1800" dirty="0" smtClean="0">
                <a:solidFill>
                  <a:srgbClr val="003296"/>
                </a:solidFill>
              </a:rPr>
              <a:t>Страната на произход е страната в която доставките са произведени или са претърпели последната си икономически обоснована и значима трансформация;</a:t>
            </a:r>
          </a:p>
          <a:p>
            <a:pPr algn="just">
              <a:lnSpc>
                <a:spcPct val="80000"/>
              </a:lnSpc>
            </a:pPr>
            <a:r>
              <a:rPr lang="bg-BG" altLang="bg-BG" sz="1800" dirty="0" smtClean="0">
                <a:solidFill>
                  <a:srgbClr val="003296"/>
                </a:solidFill>
              </a:rPr>
              <a:t>Оферти, които не удовлетворяват правилото за произход следва да бъдат отхвърлени на етап оценка или преди сключване на договор;</a:t>
            </a:r>
          </a:p>
          <a:p>
            <a:pPr algn="just">
              <a:lnSpc>
                <a:spcPct val="80000"/>
              </a:lnSpc>
            </a:pPr>
            <a:r>
              <a:rPr lang="bg-BG" altLang="bg-BG" sz="1800" dirty="0" smtClean="0">
                <a:solidFill>
                  <a:srgbClr val="003296"/>
                </a:solidFill>
              </a:rPr>
              <a:t>Доставчикът трябва да удостовери произхода на предлаганите стоки или материали;</a:t>
            </a:r>
          </a:p>
          <a:p>
            <a:pPr algn="just">
              <a:lnSpc>
                <a:spcPct val="80000"/>
              </a:lnSpc>
            </a:pPr>
            <a:r>
              <a:rPr lang="bg-BG" sz="1800" dirty="0" smtClean="0">
                <a:solidFill>
                  <a:srgbClr val="003296"/>
                </a:solidFill>
              </a:rPr>
              <a:t>При доставка на системи, състоящи се от повече от един компонент се определя произхода на всеки отделен  компонент;</a:t>
            </a:r>
            <a:endParaRPr lang="bg-BG" altLang="bg-BG" sz="1800" dirty="0" smtClean="0">
              <a:solidFill>
                <a:srgbClr val="00329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bg-BG" altLang="bg-BG" sz="1800" dirty="0" smtClean="0">
                <a:solidFill>
                  <a:srgbClr val="003296"/>
                </a:solidFill>
              </a:rPr>
              <a:t>Правилото за произход не се отнася за оборудването на строителя.</a:t>
            </a:r>
            <a:endParaRPr lang="bg-BG" altLang="bg-BG" sz="1800" dirty="0">
              <a:solidFill>
                <a:srgbClr val="003296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338590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n-lt"/>
              </a:rPr>
              <a:t>ПРОИЗХОД</a:t>
            </a:r>
            <a:r>
              <a:rPr lang="en-US" altLang="bg-BG" sz="2800" b="1" dirty="0" smtClean="0">
                <a:solidFill>
                  <a:srgbClr val="003296"/>
                </a:solidFill>
                <a:latin typeface="+mn-lt"/>
              </a:rPr>
              <a:t> </a:t>
            </a:r>
            <a:r>
              <a:rPr lang="bg-BG" altLang="bg-BG" sz="2800" b="1" dirty="0" smtClean="0">
                <a:solidFill>
                  <a:srgbClr val="003296"/>
                </a:solidFill>
                <a:latin typeface="+mn-lt"/>
              </a:rPr>
              <a:t>НА ДОСТАВКИТЕ</a:t>
            </a:r>
            <a:endParaRPr lang="bg-BG" altLang="bg-BG" sz="2800" b="1" dirty="0">
              <a:solidFill>
                <a:srgbClr val="0032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2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0400" y="4267200"/>
            <a:ext cx="811422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bg-BG" altLang="bg-BG" sz="2000" dirty="0" smtClean="0">
                <a:solidFill>
                  <a:srgbClr val="003296"/>
                </a:solidFill>
                <a:latin typeface="+mj-lt"/>
              </a:rPr>
              <a:t>Ръководства</a:t>
            </a:r>
            <a:r>
              <a:rPr lang="bg-BG" altLang="bg-BG" sz="2000" b="1" dirty="0" smtClean="0">
                <a:solidFill>
                  <a:srgbClr val="003296"/>
                </a:solidFill>
                <a:latin typeface="+mj-lt"/>
              </a:rPr>
              <a:t>: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bg-BG" altLang="bg-BG" sz="2000" dirty="0" smtClean="0">
                <a:solidFill>
                  <a:srgbClr val="003296"/>
                </a:solidFill>
                <a:latin typeface="+mj-lt"/>
              </a:rPr>
              <a:t>Практическо ръководство за договорни процедури за външни действия на Европейския съюз (PRAG), http://ec.europa.eu/europeaid/prag/</a:t>
            </a:r>
          </a:p>
          <a:p>
            <a:pPr lvl="1" algn="just">
              <a:lnSpc>
                <a:spcPct val="80000"/>
              </a:lnSpc>
              <a:spcBef>
                <a:spcPct val="60000"/>
              </a:spcBef>
              <a:buFont typeface="Courier New" panose="02070309020205020404" pitchFamily="49" charset="0"/>
              <a:buChar char="o"/>
            </a:pPr>
            <a:r>
              <a:rPr lang="bg-BG" altLang="bg-BG" sz="2000" dirty="0" smtClean="0">
                <a:solidFill>
                  <a:srgbClr val="003296"/>
                </a:solidFill>
                <a:latin typeface="+mj-lt"/>
              </a:rPr>
              <a:t>Глава 4 от Ръководството за изпълнение на проекти (PIM)</a:t>
            </a:r>
            <a:endParaRPr lang="bg-BG" altLang="bg-BG" sz="2000" dirty="0">
              <a:solidFill>
                <a:srgbClr val="003296"/>
              </a:solidFill>
              <a:latin typeface="+mj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341438"/>
            <a:ext cx="6481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ПРАВНА РАМКА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5507" y="2209800"/>
            <a:ext cx="81391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bg-BG" altLang="bg-BG" sz="2000" b="1" dirty="0" smtClean="0">
                <a:solidFill>
                  <a:srgbClr val="003296"/>
                </a:solidFill>
                <a:latin typeface="+mj-lt"/>
              </a:rPr>
              <a:t>Чл. 10, ал.</a:t>
            </a:r>
            <a:r>
              <a:rPr lang="en-US" altLang="bg-BG" sz="2000" b="1" dirty="0" smtClean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000" b="1" dirty="0" smtClean="0">
                <a:solidFill>
                  <a:srgbClr val="003296"/>
                </a:solidFill>
                <a:latin typeface="+mj-lt"/>
              </a:rPr>
              <a:t>4, т.</a:t>
            </a:r>
            <a:r>
              <a:rPr lang="en-US" altLang="bg-BG" sz="2000" b="1" dirty="0" smtClean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000" b="1" dirty="0" smtClean="0">
                <a:solidFill>
                  <a:srgbClr val="003296"/>
                </a:solidFill>
                <a:latin typeface="+mj-lt"/>
              </a:rPr>
              <a:t>7 от Договора за субсидия;</a:t>
            </a:r>
          </a:p>
          <a:p>
            <a:pPr algn="just">
              <a:lnSpc>
                <a:spcPct val="80000"/>
              </a:lnSpc>
            </a:pPr>
            <a:r>
              <a:rPr lang="bg-BG" sz="2000" b="1" dirty="0" smtClean="0">
                <a:solidFill>
                  <a:srgbClr val="003296"/>
                </a:solidFill>
                <a:latin typeface="+mj-lt"/>
              </a:rPr>
              <a:t>Регламент (ЕС, </a:t>
            </a:r>
            <a:r>
              <a:rPr lang="bg-BG" sz="2000" b="1" dirty="0" err="1" smtClean="0">
                <a:solidFill>
                  <a:srgbClr val="003296"/>
                </a:solidFill>
                <a:latin typeface="+mj-lt"/>
              </a:rPr>
              <a:t>Евратом</a:t>
            </a:r>
            <a:r>
              <a:rPr lang="bg-BG" sz="2000" b="1" dirty="0" smtClean="0">
                <a:solidFill>
                  <a:srgbClr val="003296"/>
                </a:solidFill>
                <a:latin typeface="+mj-lt"/>
              </a:rPr>
              <a:t>) № 966/2012 - втора част, дял IV, глава 3 и </a:t>
            </a:r>
          </a:p>
          <a:p>
            <a:pPr algn="just">
              <a:lnSpc>
                <a:spcPct val="80000"/>
              </a:lnSpc>
            </a:pPr>
            <a:r>
              <a:rPr lang="bg-BG" sz="2000" b="1" dirty="0" smtClean="0">
                <a:solidFill>
                  <a:srgbClr val="003296"/>
                </a:solidFill>
                <a:latin typeface="+mj-lt"/>
              </a:rPr>
              <a:t>Делегиран регламент (ЕС) № 1268/2012 - втора част, дял II, глава 3</a:t>
            </a:r>
            <a:r>
              <a:rPr lang="bg-BG" sz="2000" b="1" dirty="0">
                <a:solidFill>
                  <a:srgbClr val="003296"/>
                </a:solidFill>
                <a:latin typeface="+mj-lt"/>
              </a:rPr>
              <a:t>.</a:t>
            </a:r>
            <a:endParaRPr lang="bg-BG" sz="2000" b="1" dirty="0" smtClean="0">
              <a:solidFill>
                <a:srgbClr val="003296"/>
              </a:solidFill>
              <a:latin typeface="+mj-lt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bg-BG" sz="2000" dirty="0" smtClean="0">
              <a:solidFill>
                <a:srgbClr val="003296"/>
              </a:solidFill>
              <a:latin typeface="+mj-lt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003296"/>
                </a:solidFill>
                <a:latin typeface="+mj-lt"/>
              </a:rPr>
              <a:t>Прилагат се в целия програмен район на територията на държавата членка и на бенефициента или бенефициентите по ИПП II.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bg-BG" sz="1400" dirty="0" smtClean="0">
              <a:solidFill>
                <a:srgbClr val="003296"/>
              </a:solidFill>
              <a:latin typeface="+mj-lt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bg-BG" altLang="bg-BG" sz="1400" dirty="0" smtClean="0">
              <a:solidFill>
                <a:srgbClr val="0032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2209799"/>
            <a:ext cx="8291264" cy="405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Клауза за </a:t>
            </a:r>
            <a:r>
              <a:rPr lang="bg-BG" sz="1600" b="1" dirty="0" smtClean="0">
                <a:solidFill>
                  <a:srgbClr val="003296"/>
                </a:solidFill>
                <a:latin typeface="+mj-lt"/>
              </a:rPr>
              <a:t>пълна отмяна на правилото за произход - при стойности под прага на ограничената процедура, т.е. &lt; EUR 100 000;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Ако договорът е разделен на </a:t>
            </a:r>
            <a:r>
              <a:rPr lang="bg-BG" sz="1600" dirty="0" err="1" smtClean="0">
                <a:solidFill>
                  <a:srgbClr val="003296"/>
                </a:solidFill>
                <a:latin typeface="+mj-lt"/>
              </a:rPr>
              <a:t>лотове</a:t>
            </a:r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, правилото важи за всеки отделен </a:t>
            </a:r>
            <a:r>
              <a:rPr lang="bg-BG" sz="1600" dirty="0" err="1" smtClean="0">
                <a:solidFill>
                  <a:srgbClr val="003296"/>
                </a:solidFill>
                <a:latin typeface="+mj-lt"/>
              </a:rPr>
              <a:t>лот</a:t>
            </a:r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, който е на стойност под EUR 100 000;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Клаузата за пълна отмяна на правилото за произход на стоките се посочва в Обявлението за договор (</a:t>
            </a:r>
            <a:r>
              <a:rPr lang="en-GB" sz="1600" dirty="0" smtClean="0">
                <a:solidFill>
                  <a:srgbClr val="003296"/>
                </a:solidFill>
                <a:latin typeface="+mj-lt"/>
              </a:rPr>
              <a:t>Contract notice</a:t>
            </a:r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) или Инструкциите за участниците – при опростена процедура (</a:t>
            </a:r>
            <a:r>
              <a:rPr lang="en-GB" sz="1600" dirty="0" smtClean="0">
                <a:solidFill>
                  <a:srgbClr val="003296"/>
                </a:solidFill>
                <a:latin typeface="+mj-lt"/>
              </a:rPr>
              <a:t>single tender</a:t>
            </a:r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);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Не се представят доказателства за произхода на доставките в този случай; </a:t>
            </a:r>
          </a:p>
          <a:p>
            <a:pPr algn="just"/>
            <a:r>
              <a:rPr lang="bg-BG" sz="1600" b="1" i="1" dirty="0" smtClean="0">
                <a:solidFill>
                  <a:srgbClr val="003296"/>
                </a:solidFill>
                <a:latin typeface="+mj-lt"/>
              </a:rPr>
              <a:t>Пример</a:t>
            </a:r>
            <a:r>
              <a:rPr lang="bg-BG" sz="1600" i="1" dirty="0" smtClean="0">
                <a:solidFill>
                  <a:srgbClr val="003296"/>
                </a:solidFill>
                <a:latin typeface="+mj-lt"/>
              </a:rPr>
              <a:t>: При доставка на три превозни средства на обща стойност 90,000 EUR (30,000 EUR единична стойност) не се изисква доказване на произхода, ако е приложена клаузата за пълна отмяна. Ако стойността на трите превозни средства е 120,000 EUR (40,000 EUR единична стойност) клаузата за пълна отмяна е неприложима, и произходът следва да бъде документално доказан със сертификат за произход;</a:t>
            </a:r>
          </a:p>
          <a:p>
            <a:pPr algn="just"/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Сертификатите за произход се издават от компетентните органи (например ТПП).</a:t>
            </a:r>
          </a:p>
          <a:p>
            <a:endParaRPr lang="bg-BG" sz="1600" dirty="0" smtClean="0">
              <a:solidFill>
                <a:srgbClr val="003296"/>
              </a:solidFill>
              <a:latin typeface="+mj-lt"/>
            </a:endParaRPr>
          </a:p>
          <a:p>
            <a:endParaRPr lang="bg-BG" sz="1600" dirty="0" smtClean="0">
              <a:solidFill>
                <a:srgbClr val="003296"/>
              </a:solidFill>
              <a:latin typeface="+mj-lt"/>
            </a:endParaRPr>
          </a:p>
          <a:p>
            <a:endParaRPr lang="bg-BG" sz="1600" dirty="0" smtClean="0">
              <a:solidFill>
                <a:srgbClr val="003296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solidFill>
                <a:srgbClr val="003296"/>
              </a:solidFill>
              <a:latin typeface="+mj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153925"/>
            <a:ext cx="6481763" cy="89255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600" dirty="0" smtClean="0">
                <a:solidFill>
                  <a:srgbClr val="003296"/>
                </a:solidFill>
                <a:latin typeface="+mn-lt"/>
              </a:rPr>
              <a:t> </a:t>
            </a:r>
            <a:r>
              <a:rPr lang="ru-RU" sz="2600" b="1" dirty="0" smtClean="0">
                <a:solidFill>
                  <a:srgbClr val="003296"/>
                </a:solidFill>
                <a:latin typeface="+mn-lt"/>
              </a:rPr>
              <a:t>ПЪЛНА ОТМЯНА НА ПРАВИЛОТО ЗА ПРОИЗХОД</a:t>
            </a:r>
            <a:endParaRPr lang="bg-BG" altLang="bg-BG" sz="2600" b="1" dirty="0">
              <a:solidFill>
                <a:srgbClr val="003296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76375" y="1153924"/>
            <a:ext cx="6481763" cy="89255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600" b="1" dirty="0" smtClean="0">
                <a:solidFill>
                  <a:srgbClr val="003296"/>
                </a:solidFill>
                <a:latin typeface="+mn-lt"/>
              </a:rPr>
              <a:t>ОТМЯНА НА ПРАВИЛОТО ЗА ПРОИЗХОД от УО</a:t>
            </a:r>
            <a:endParaRPr lang="bg-BG" altLang="bg-BG" sz="2600" b="1" dirty="0">
              <a:solidFill>
                <a:srgbClr val="003296"/>
              </a:solidFill>
              <a:latin typeface="+mn-lt"/>
              <a:cs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2133600"/>
            <a:ext cx="8382000" cy="39596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</a:rPr>
              <a:t>Допускат се </a:t>
            </a:r>
            <a:r>
              <a:rPr lang="bg-BG" altLang="bg-BG" sz="1800" b="1" dirty="0" smtClean="0">
                <a:solidFill>
                  <a:srgbClr val="003296"/>
                </a:solidFill>
              </a:rPr>
              <a:t>изключения</a:t>
            </a:r>
            <a:r>
              <a:rPr lang="bg-BG" altLang="bg-BG" sz="1800" dirty="0" smtClean="0">
                <a:solidFill>
                  <a:srgbClr val="003296"/>
                </a:solidFill>
              </a:rPr>
              <a:t> от правилото за произход в съответствие с т. 2.3.2 “</a:t>
            </a:r>
            <a:r>
              <a:rPr lang="en-GB" altLang="bg-BG" sz="1800" dirty="0" smtClean="0">
                <a:solidFill>
                  <a:srgbClr val="003296"/>
                </a:solidFill>
              </a:rPr>
              <a:t>Derogations to the rules of nationality and origin</a:t>
            </a:r>
            <a:r>
              <a:rPr lang="bg-BG" altLang="bg-BG" sz="1800" dirty="0" smtClean="0">
                <a:solidFill>
                  <a:srgbClr val="003296"/>
                </a:solidFill>
              </a:rPr>
              <a:t>” от PRAG,  </a:t>
            </a:r>
            <a:r>
              <a:rPr lang="en-GB" altLang="bg-BG" sz="1800" dirty="0" smtClean="0">
                <a:solidFill>
                  <a:srgbClr val="003296"/>
                </a:solidFill>
              </a:rPr>
              <a:t>Commission Decision </a:t>
            </a:r>
            <a:r>
              <a:rPr lang="bg-BG" altLang="bg-BG" sz="1800" dirty="0" smtClean="0">
                <a:solidFill>
                  <a:srgbClr val="003296"/>
                </a:solidFill>
              </a:rPr>
              <a:t>C(2011) 3740, и част 4.5. от PIM;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</a:rPr>
              <a:t>Отмяната на изискването за произход се разрешава </a:t>
            </a:r>
            <a:r>
              <a:rPr lang="bg-BG" altLang="bg-BG" sz="1800" b="1" dirty="0" smtClean="0">
                <a:solidFill>
                  <a:srgbClr val="003296"/>
                </a:solidFill>
              </a:rPr>
              <a:t>за всеки отделен случай </a:t>
            </a:r>
            <a:r>
              <a:rPr lang="bg-BG" altLang="bg-BG" sz="1800" dirty="0" smtClean="0">
                <a:solidFill>
                  <a:srgbClr val="003296"/>
                </a:solidFill>
              </a:rPr>
              <a:t>от Управляващия орган на програмата преди стартиране на съответната тръжна процедура;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</a:rPr>
              <a:t>Отмяната трябва да се запише в обявлението/инструкциите ако съответните доставки подлежат на процедиране;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</a:rPr>
              <a:t>Отмяната на изискването за произход може да се обоснове на базата на: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bg-BG" altLang="bg-BG" sz="1800" dirty="0" smtClean="0">
                <a:solidFill>
                  <a:srgbClr val="003296"/>
                </a:solidFill>
              </a:rPr>
              <a:t>Отсъствие на продукти и услуги на пазара на съответните държави;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bg-BG" altLang="bg-BG" sz="1800" dirty="0" smtClean="0">
                <a:solidFill>
                  <a:srgbClr val="003296"/>
                </a:solidFill>
              </a:rPr>
              <a:t>Спешна необходимост от доставка;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bg-BG" altLang="bg-BG" sz="1800" dirty="0" smtClean="0">
                <a:solidFill>
                  <a:srgbClr val="003296"/>
                </a:solidFill>
              </a:rPr>
              <a:t>Невъзможност или неимоверно затруднение при изпълнението на дейност от проекта, самия проект или програмата.</a:t>
            </a:r>
          </a:p>
          <a:p>
            <a:endParaRPr lang="bg-BG" altLang="bg-BG" sz="1800" dirty="0" smtClean="0">
              <a:solidFill>
                <a:srgbClr val="003296"/>
              </a:solidFill>
            </a:endParaRPr>
          </a:p>
          <a:p>
            <a:pPr>
              <a:buFontTx/>
              <a:buNone/>
            </a:pPr>
            <a:endParaRPr lang="en-US" altLang="bg-BG" sz="1800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2133600"/>
            <a:ext cx="8534400" cy="43197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g-BG" altLang="bg-BG" sz="1800" dirty="0" smtClean="0">
                <a:solidFill>
                  <a:srgbClr val="003296"/>
                </a:solidFill>
              </a:rPr>
              <a:t>Изготвяне на искане от ВП, подкрепено с изискуемите документи - </a:t>
            </a:r>
            <a:r>
              <a:rPr lang="en-GB" altLang="bg-BG" sz="1800" dirty="0" smtClean="0">
                <a:solidFill>
                  <a:srgbClr val="003296"/>
                </a:solidFill>
              </a:rPr>
              <a:t>Annex 13 “Request of derogation to the rule of origin</a:t>
            </a:r>
            <a:r>
              <a:rPr lang="bg-BG" altLang="bg-BG" sz="1800" dirty="0" smtClean="0">
                <a:solidFill>
                  <a:srgbClr val="003296"/>
                </a:solidFill>
              </a:rPr>
              <a:t>“. </a:t>
            </a:r>
            <a:r>
              <a:rPr lang="bg-BG" altLang="bg-BG" sz="1800" i="1" dirty="0" smtClean="0">
                <a:solidFill>
                  <a:srgbClr val="003296"/>
                </a:solidFill>
              </a:rPr>
              <a:t>Ако отмяната се отнася за проектен партньор, искането трябва да се изпрати от ВП;</a:t>
            </a:r>
            <a:endParaRPr lang="bg-BG" altLang="bg-BG" sz="1800" dirty="0" smtClean="0">
              <a:solidFill>
                <a:srgbClr val="003296"/>
              </a:solidFill>
            </a:endParaRP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</a:rPr>
              <a:t>Изпращане на искането до СС; </a:t>
            </a: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</a:rPr>
              <a:t>До </a:t>
            </a:r>
            <a:r>
              <a:rPr lang="bg-BG" altLang="bg-BG" sz="1800" b="1" dirty="0" smtClean="0">
                <a:solidFill>
                  <a:srgbClr val="003296"/>
                </a:solidFill>
              </a:rPr>
              <a:t>5 календарни дни </a:t>
            </a:r>
            <a:r>
              <a:rPr lang="bg-BG" altLang="bg-BG" sz="1800" dirty="0" smtClean="0">
                <a:solidFill>
                  <a:srgbClr val="003296"/>
                </a:solidFill>
              </a:rPr>
              <a:t>от получаване на искането СС извършва административна проверка;</a:t>
            </a: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</a:rPr>
              <a:t>СС в случай на установена липса или непълнота </a:t>
            </a:r>
            <a:r>
              <a:rPr lang="bg-BG" altLang="bg-BG" sz="1800" dirty="0">
                <a:solidFill>
                  <a:srgbClr val="003296"/>
                </a:solidFill>
              </a:rPr>
              <a:t>в документацията уведомява ВП, </a:t>
            </a:r>
            <a:r>
              <a:rPr lang="bg-BG" altLang="bg-BG" sz="1800" dirty="0" smtClean="0">
                <a:solidFill>
                  <a:srgbClr val="003296"/>
                </a:solidFill>
              </a:rPr>
              <a:t>който трябва да изпрати ревизираната документация в срок от </a:t>
            </a:r>
            <a:r>
              <a:rPr lang="bg-BG" altLang="bg-BG" sz="1800" b="1" dirty="0" smtClean="0">
                <a:solidFill>
                  <a:srgbClr val="003296"/>
                </a:solidFill>
              </a:rPr>
              <a:t>5 дни</a:t>
            </a:r>
            <a:r>
              <a:rPr lang="bg-BG" altLang="bg-BG" sz="1800" dirty="0" smtClean="0">
                <a:solidFill>
                  <a:srgbClr val="003296"/>
                </a:solidFill>
              </a:rPr>
              <a:t> от получаване на уведомителното писмо; </a:t>
            </a: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</a:rPr>
              <a:t>УО подготвя и изпраща Решение за одобрение или отхвърляне на искането за отмяна;</a:t>
            </a:r>
          </a:p>
          <a:p>
            <a:pPr algn="just"/>
            <a:r>
              <a:rPr lang="bg-BG" altLang="bg-BG" sz="1800" dirty="0" smtClean="0">
                <a:solidFill>
                  <a:srgbClr val="003296"/>
                </a:solidFill>
              </a:rPr>
              <a:t>Проектен партньор не може да се позове на разрешение за отмяна на правилото на произход за определен артикул, издадено на друг партньор или по друг проект, въпреки сходството на доставките.</a:t>
            </a:r>
          </a:p>
          <a:p>
            <a:pPr algn="just">
              <a:lnSpc>
                <a:spcPct val="80000"/>
              </a:lnSpc>
            </a:pPr>
            <a:endParaRPr lang="en-US" altLang="bg-BG" sz="1800" dirty="0" smtClean="0">
              <a:solidFill>
                <a:srgbClr val="00329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bg-BG" sz="1800" dirty="0" smtClean="0">
              <a:solidFill>
                <a:srgbClr val="003296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153924"/>
            <a:ext cx="6481763" cy="89255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600" b="1" dirty="0">
                <a:solidFill>
                  <a:srgbClr val="003296"/>
                </a:solidFill>
                <a:latin typeface="+mj-lt"/>
              </a:rPr>
              <a:t>ПРОЦЕДУРА ЗА ОТМЯНА НА ИЗИСКВАНЕТО ЗА ПРОИЗХОД</a:t>
            </a:r>
          </a:p>
        </p:txBody>
      </p:sp>
    </p:spTree>
    <p:extLst>
      <p:ext uri="{BB962C8B-B14F-4D97-AF65-F5344CB8AC3E}">
        <p14:creationId xmlns:p14="http://schemas.microsoft.com/office/powerpoint/2010/main" val="21342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59632" y="1647825"/>
            <a:ext cx="6481763" cy="5191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</a:rPr>
              <a:t>ВАЖНО</a:t>
            </a:r>
            <a:r>
              <a:rPr lang="en-US" altLang="bg-BG" sz="2800" b="1" dirty="0">
                <a:solidFill>
                  <a:srgbClr val="003296"/>
                </a:solidFill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</a:rPr>
              <a:t>!</a:t>
            </a:r>
            <a:endParaRPr lang="bg-BG" altLang="bg-BG" sz="2800" b="1" dirty="0">
              <a:solidFill>
                <a:srgbClr val="003296"/>
              </a:solidFill>
              <a:cs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850" y="2349500"/>
            <a:ext cx="8496300" cy="3600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bg-BG" altLang="bg-BG" sz="1800" dirty="0" smtClean="0">
                <a:solidFill>
                  <a:srgbClr val="003296"/>
                </a:solidFill>
              </a:rPr>
              <a:t>С изключение на опростената процедура, при всички останали случаи (т.е. при договори над 20 000 Евро) в срок не по-късно от 15 дни преди крайния срок за получаване на оферти бенефициентът следва да покани представители на СС за участие като </a:t>
            </a:r>
            <a:r>
              <a:rPr lang="bg-BG" altLang="bg-BG" sz="1800" b="1" dirty="0" smtClean="0">
                <a:solidFill>
                  <a:srgbClr val="003296"/>
                </a:solidFill>
              </a:rPr>
              <a:t>наблюдатели</a:t>
            </a:r>
            <a:r>
              <a:rPr lang="bg-BG" altLang="bg-BG" sz="1800" dirty="0" smtClean="0">
                <a:solidFill>
                  <a:srgbClr val="003296"/>
                </a:solidFill>
              </a:rPr>
              <a:t> в оценителния процес!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bg-BG" altLang="bg-BG" sz="1800" dirty="0" smtClean="0">
              <a:solidFill>
                <a:srgbClr val="003296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altLang="bg-BG" sz="1800" dirty="0" smtClean="0">
                <a:solidFill>
                  <a:srgbClr val="003296"/>
                </a:solidFill>
              </a:rPr>
              <a:t>Тръжната документация за всички процедури с изключение на опростената процедура (</a:t>
            </a:r>
            <a:r>
              <a:rPr lang="en-GB" altLang="bg-BG" sz="1800" dirty="0" smtClean="0">
                <a:solidFill>
                  <a:srgbClr val="003296"/>
                </a:solidFill>
              </a:rPr>
              <a:t>single tender</a:t>
            </a:r>
            <a:r>
              <a:rPr lang="bg-BG" altLang="bg-BG" sz="1800" dirty="0" smtClean="0">
                <a:solidFill>
                  <a:srgbClr val="003296"/>
                </a:solidFill>
              </a:rPr>
              <a:t>) се изпраща до СС за публикуване на интернет страницата на Програмата http://www.ipacbc-bgtr.eu.</a:t>
            </a:r>
            <a:endParaRPr lang="bg-BG" altLang="bg-BG" sz="1800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7991"/>
              </p:ext>
            </p:extLst>
          </p:nvPr>
        </p:nvGraphicFramePr>
        <p:xfrm>
          <a:off x="304800" y="1726961"/>
          <a:ext cx="8381998" cy="4774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9540"/>
                <a:gridCol w="1457660"/>
                <a:gridCol w="1458569"/>
                <a:gridCol w="1457660"/>
                <a:gridCol w="1458569"/>
              </a:tblGrid>
              <a:tr h="847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noProof="0" dirty="0">
                          <a:solidFill>
                            <a:schemeClr val="bg1"/>
                          </a:solidFill>
                          <a:effectLst/>
                        </a:rPr>
                        <a:t>Процедура</a:t>
                      </a:r>
                      <a:endParaRPr lang="bg-BG" sz="1400" b="1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</a:rPr>
                        <a:t>Интернет страница на Възложителя</a:t>
                      </a:r>
                      <a:endParaRPr lang="bg-BG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</a:rPr>
                        <a:t>Национална преса</a:t>
                      </a:r>
                      <a:endParaRPr lang="bg-BG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</a:rPr>
                        <a:t>Интернет страница на Програмата</a:t>
                      </a:r>
                      <a:endParaRPr lang="bg-BG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</a:rPr>
                        <a:t>Официален вестник на ЕС</a:t>
                      </a:r>
                      <a:endParaRPr lang="bg-BG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Опростена процедура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</a:rPr>
                        <a:t>*</a:t>
                      </a:r>
                      <a:endParaRPr lang="bg-BG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bg-BG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bg-BG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bg-BG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Ограничена процедура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обявление, </a:t>
                      </a:r>
                      <a:r>
                        <a:rPr lang="bg-BG" sz="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тр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.досие,  пояснения,</a:t>
                      </a:r>
                      <a:r>
                        <a:rPr lang="bg-BG" sz="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</a:t>
                      </a:r>
                      <a:r>
                        <a:rPr lang="bg-BG" sz="800" b="1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коригендум</a:t>
                      </a: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обявление, </a:t>
                      </a:r>
                      <a:r>
                        <a:rPr lang="bg-BG" sz="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тр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.досие, </a:t>
                      </a:r>
                      <a:r>
                        <a:rPr lang="bg-BG" sz="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коригендум</a:t>
                      </a:r>
                      <a:endParaRPr lang="bg-BG" sz="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Отворена процедура за провеждане на местен търг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(доставка и строителство)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обявление,  </a:t>
                      </a:r>
                      <a:r>
                        <a:rPr lang="bg-BG" sz="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тр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.досие, </a:t>
                      </a:r>
                      <a:r>
                        <a:rPr lang="en-US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кратко обявление, известие</a:t>
                      </a:r>
                      <a:r>
                        <a:rPr lang="bg-BG" sz="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за възлагане,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пояснения,</a:t>
                      </a:r>
                      <a:r>
                        <a:rPr lang="bg-BG" sz="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</a:t>
                      </a:r>
                      <a:r>
                        <a:rPr lang="bg-BG" sz="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коригендум</a:t>
                      </a: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Кратко обявление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(</a:t>
                      </a:r>
                      <a:r>
                        <a:rPr lang="bg-BG" sz="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ан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.</a:t>
                      </a:r>
                      <a:r>
                        <a:rPr lang="en-US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C3</a:t>
                      </a:r>
                      <a:r>
                        <a:rPr lang="en-US" sz="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, D3</a:t>
                      </a:r>
                      <a:r>
                        <a:rPr lang="bg-BG" sz="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)</a:t>
                      </a: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обявление,  </a:t>
                      </a:r>
                      <a:r>
                        <a:rPr lang="bg-BG" sz="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тр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.досие, </a:t>
                      </a:r>
                      <a:r>
                        <a:rPr lang="en-US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кратко обявление, известие</a:t>
                      </a:r>
                      <a:r>
                        <a:rPr lang="bg-BG" sz="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за възлагане,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 пояснения,</a:t>
                      </a:r>
                      <a:r>
                        <a:rPr lang="bg-BG" sz="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</a:t>
                      </a:r>
                      <a:r>
                        <a:rPr lang="bg-BG" sz="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коригендум</a:t>
                      </a:r>
                      <a:endParaRPr lang="bg-BG" sz="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Отворена процедура </a:t>
                      </a:r>
                      <a:r>
                        <a:rPr lang="bg-BG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провеждане на международен търг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(доставка и строителство)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Предварително обявление,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</a:t>
                      </a:r>
                      <a:r>
                        <a:rPr lang="bg-BG" sz="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обявление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,  </a:t>
                      </a:r>
                      <a:r>
                        <a:rPr lang="bg-BG" sz="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тр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.досие, </a:t>
                      </a:r>
                      <a:r>
                        <a:rPr lang="en-US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кратко обявление, кратък списък, известие</a:t>
                      </a:r>
                      <a:r>
                        <a:rPr lang="bg-BG" sz="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sym typeface="Wingdings 2"/>
                        </a:rPr>
                        <a:t> за възлагане/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прекратяване,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пояснения,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коригендум</a:t>
                      </a:r>
                      <a:r>
                        <a:rPr lang="bg-BG" sz="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 </a:t>
                      </a:r>
                      <a:endParaRPr lang="bg-BG" sz="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Предварително обявление,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обявление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,  </a:t>
                      </a:r>
                      <a:r>
                        <a:rPr lang="bg-BG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тр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.досие, </a:t>
                      </a:r>
                      <a:r>
                        <a:rPr lang="en-US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кратко обявление, кратък списък, известие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за възлагане, ,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пояснения,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коригендум</a:t>
                      </a:r>
                      <a:endParaRPr lang="bg-BG" sz="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Предварително обявление,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обявление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,  известие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за възлагане/прекратяване, </a:t>
                      </a:r>
                      <a:r>
                        <a:rPr lang="bg-BG" sz="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коригендум</a:t>
                      </a:r>
                      <a:endParaRPr lang="bg-BG" sz="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Закрита процедура </a:t>
                      </a:r>
                      <a:r>
                        <a:rPr lang="bg-BG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провеждане на международен търг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(услуга)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Предварително обявление,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обявление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,  </a:t>
                      </a:r>
                      <a:r>
                        <a:rPr lang="bg-BG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тр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.досие, </a:t>
                      </a:r>
                      <a:r>
                        <a:rPr lang="en-US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кратко обявление, кратък списък, известие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за възлагане/прекратяване,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пояснения,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коригендум</a:t>
                      </a:r>
                      <a:endParaRPr lang="bg-BG" sz="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bg-BG" sz="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Предварително обявление,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обявление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,  </a:t>
                      </a:r>
                      <a:r>
                        <a:rPr lang="bg-BG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тр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.досие, </a:t>
                      </a:r>
                      <a:r>
                        <a:rPr lang="en-US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кратко обявление, кратък списък, известие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за възлагане/прекратяване, 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пояснения,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r>
                        <a:rPr lang="bg-BG" sz="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коригендум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  <a:sym typeface="Wingdings 2"/>
                        </a:rPr>
                        <a:t>.</a:t>
                      </a:r>
                      <a:endParaRPr lang="bg-BG" sz="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Wingdings 2"/>
                        </a:rPr>
                        <a:t>Предварително обявление,</a:t>
                      </a:r>
                      <a:r>
                        <a:rPr lang="bg-BG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кратък списък, обявление, известие</a:t>
                      </a:r>
                      <a:r>
                        <a:rPr lang="bg-BG" sz="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за възлагане/прекратяване, </a:t>
                      </a:r>
                      <a:r>
                        <a:rPr lang="bg-BG" sz="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коригендум</a:t>
                      </a:r>
                      <a:endParaRPr lang="bg-BG" sz="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02605" y="1171855"/>
            <a:ext cx="6481763" cy="5191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</a:rPr>
              <a:t>ПУБЛИКАЦИИ</a:t>
            </a:r>
            <a:endParaRPr lang="bg-BG" altLang="bg-BG" sz="2800" b="1" dirty="0">
              <a:solidFill>
                <a:srgbClr val="003296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825" y="4038600"/>
            <a:ext cx="8642350" cy="2055813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ct val="60000"/>
              </a:spcBef>
            </a:pPr>
            <a:r>
              <a:rPr lang="bg-BG" altLang="bg-BG" sz="1800" b="1" dirty="0" smtClean="0">
                <a:solidFill>
                  <a:srgbClr val="003296"/>
                </a:solidFill>
                <a:latin typeface="+mj-lt"/>
              </a:rPr>
              <a:t>План за тръжните процедури – </a:t>
            </a:r>
            <a:r>
              <a:rPr lang="en-GB" altLang="bg-BG" sz="1800" b="1" dirty="0" smtClean="0">
                <a:solidFill>
                  <a:srgbClr val="003296"/>
                </a:solidFill>
                <a:latin typeface="+mj-lt"/>
              </a:rPr>
              <a:t>Project Procurement Plan </a:t>
            </a: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(Приложение 2 към Наръчника за изпълнение на проекти) и в БП;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Водещият партньор обобщава частите от плана за тръжните процедури на всички партньори по договора за субсидия;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Водещият партньор предоставя на СС обобщения План за тръжните процедури по проекта в срок до </a:t>
            </a:r>
            <a:r>
              <a:rPr lang="bg-BG" altLang="bg-BG" sz="1800" b="1" dirty="0" smtClean="0">
                <a:solidFill>
                  <a:srgbClr val="003296"/>
                </a:solidFill>
                <a:latin typeface="+mj-lt"/>
              </a:rPr>
              <a:t>10 дни </a:t>
            </a: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от датата на влизане в сила на договора за субсидия, посредством портала за бенефициенти.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123147"/>
            <a:ext cx="6481763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ПЛАН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ЗА ПРОВЕЖДАНЕ НА ТРЪЖНИ ПРОЦЕДУРИ</a:t>
            </a:r>
          </a:p>
        </p:txBody>
      </p:sp>
      <p:pic>
        <p:nvPicPr>
          <p:cNvPr id="10" name="Picture 5" descr="Sign-Infor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19200" y="2438400"/>
            <a:ext cx="754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bg-BG" altLang="bg-BG" sz="1800" b="1" dirty="0">
                <a:solidFill>
                  <a:srgbClr val="003296"/>
                </a:solidFill>
                <a:latin typeface="+mj-lt"/>
              </a:rPr>
              <a:t>	</a:t>
            </a:r>
            <a:r>
              <a:rPr lang="bg-BG" altLang="bg-BG" sz="1800" b="1" dirty="0" smtClean="0">
                <a:solidFill>
                  <a:srgbClr val="003296"/>
                </a:solidFill>
                <a:latin typeface="+mj-lt"/>
              </a:rPr>
              <a:t>Бенефициентите по договора за субсидия (партньорите) пристъпват към подготовка и стартиране на съответните процедури по под-договаряне, само в случай на одобрен от СС План за провеждане на тръжните процедури.</a:t>
            </a:r>
            <a:endParaRPr lang="bg-BG" altLang="bg-BG" sz="1800" b="1" dirty="0">
              <a:solidFill>
                <a:srgbClr val="0032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1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71575" y="1066800"/>
            <a:ext cx="6829425" cy="40011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000" b="1" dirty="0">
                <a:solidFill>
                  <a:srgbClr val="003296"/>
                </a:solidFill>
                <a:latin typeface="+mj-lt"/>
              </a:rPr>
              <a:t>ПЛАН ЗА ПРОВЕЖДАНЕ НА </a:t>
            </a:r>
            <a:r>
              <a:rPr lang="bg-BG" altLang="bg-BG" sz="2000" b="1" dirty="0" smtClean="0">
                <a:solidFill>
                  <a:srgbClr val="003296"/>
                </a:solidFill>
                <a:latin typeface="+mj-lt"/>
              </a:rPr>
              <a:t>ТРЪЖНИ ПРОЦЕДУРИ</a:t>
            </a:r>
            <a:endParaRPr lang="bg-BG" altLang="bg-BG" sz="2000" b="1" dirty="0">
              <a:solidFill>
                <a:srgbClr val="003296"/>
              </a:solidFill>
              <a:latin typeface="+mj-lt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914400" y="6019800"/>
            <a:ext cx="4038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bg-BG" sz="1800" b="1" dirty="0" smtClean="0">
                <a:solidFill>
                  <a:srgbClr val="003296"/>
                </a:solidFill>
              </a:rPr>
              <a:t>Версия Март 2017 г.</a:t>
            </a:r>
            <a:endParaRPr lang="en-US" altLang="bg-BG" sz="1800" b="1" dirty="0" smtClean="0">
              <a:solidFill>
                <a:srgbClr val="00329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31668" r="35624" b="9999"/>
          <a:stretch/>
        </p:blipFill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8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39445" r="36875" b="16111"/>
          <a:stretch/>
        </p:blipFill>
        <p:spPr bwMode="auto">
          <a:xfrm>
            <a:off x="282892" y="1764375"/>
            <a:ext cx="8632508" cy="402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825" y="2276475"/>
            <a:ext cx="8713788" cy="3819525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ct val="600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При определяне типа на процедурата се следва принципа на преобладаващия аспект. </a:t>
            </a:r>
            <a:r>
              <a:rPr lang="bg-BG" altLang="bg-BG" sz="1800" i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Напр. предстоящ договор за изготвяне на рекламни материали следва да бъде договор за услуга, ако стойността на дизайна и предпечатната подготовка е по-голяма от стойността на отпечатването. В противен случай се възлага като договор за доставка. Бенефициентът следва да извърши предварително пазарно проучване;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Разделянето на договори, съдържащи сходни услуги, доставки и строителни работи не е допустимо, включително ако целта е да се избегне изпълнението на по-сложен тип процедура;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Сходните услуги, доставки и строителни работи следва да се възлагат с една тръжна процедура</a:t>
            </a:r>
            <a:r>
              <a:rPr lang="en-US" altLang="bg-BG" sz="1800" dirty="0">
                <a:solidFill>
                  <a:srgbClr val="003296"/>
                </a:solidFill>
                <a:latin typeface="Calibri" panose="020F0502020204030204" pitchFamily="34" charset="0"/>
              </a:rPr>
              <a:t>.</a:t>
            </a:r>
            <a:endParaRPr lang="bg-BG" altLang="bg-BG" sz="18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123147"/>
            <a:ext cx="6481763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ИЗГОТВЯНЕ НА ПЛАН ЗА </a:t>
            </a: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ТРЪЖНИ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ПРОЦЕДУРИ</a:t>
            </a:r>
          </a:p>
        </p:txBody>
      </p:sp>
    </p:spTree>
    <p:extLst>
      <p:ext uri="{BB962C8B-B14F-4D97-AF65-F5344CB8AC3E}">
        <p14:creationId xmlns:p14="http://schemas.microsoft.com/office/powerpoint/2010/main" val="18046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2077255"/>
            <a:ext cx="8458200" cy="4304074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Когато проектен партньор възнамерява да възложи изпълнението на две или повече услуги/доставки/строителни работи на един и същ изпълнител, следва да заложи разходите в една тръжна процедура или в един договор, който ще се сключи без процедиране;</a:t>
            </a:r>
          </a:p>
          <a:p>
            <a:pPr algn="just">
              <a:spcBef>
                <a:spcPts val="0"/>
              </a:spcBef>
            </a:pPr>
            <a:r>
              <a:rPr 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Когато проектен партньор изпълнява едновременно повече от един договор по инструмента за предприсъединителна помощ IPA II, следва да планира сходните разходи по всички проекти в една тръжна процедура съобразно правилата на Рег. № 966/2012 и № 1268/2012;</a:t>
            </a:r>
            <a:endParaRPr lang="bg-BG" altLang="bg-BG" sz="18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В случай, че проектен партньор реши да обедини две или повече услуги/доставки/строителни работи, планирани за изпълнение като отделни тръжни процедури, или да раздели </a:t>
            </a:r>
            <a:r>
              <a:rPr lang="bg-BG" altLang="bg-BG" sz="1800" dirty="0">
                <a:solidFill>
                  <a:srgbClr val="003296"/>
                </a:solidFill>
                <a:latin typeface="Calibri" panose="020F0502020204030204" pitchFamily="34" charset="0"/>
              </a:rPr>
              <a:t>планирана тръжна </a:t>
            </a: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процедура на две или повече процедури, следва да поиска изменение на плана за обществени поръчки преди стартиране на съответните процедури</a:t>
            </a:r>
            <a:r>
              <a:rPr lang="bg-BG" altLang="bg-BG" sz="1800" dirty="0">
                <a:solidFill>
                  <a:srgbClr val="003296"/>
                </a:solidFill>
                <a:latin typeface="Calibri" panose="020F0502020204030204" pitchFamily="34" charset="0"/>
              </a:rPr>
              <a:t>.</a:t>
            </a:r>
            <a:endParaRPr lang="bg-BG" altLang="bg-BG" sz="18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123147"/>
            <a:ext cx="6481763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ИЗГОТВЯНЕ НА ПЛАН ЗА </a:t>
            </a: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ТРЪЖНИ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ПРОЦЕДУРИ</a:t>
            </a:r>
          </a:p>
        </p:txBody>
      </p:sp>
    </p:spTree>
    <p:extLst>
      <p:ext uri="{BB962C8B-B14F-4D97-AF65-F5344CB8AC3E}">
        <p14:creationId xmlns:p14="http://schemas.microsoft.com/office/powerpoint/2010/main" val="2064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3850" y="1916113"/>
            <a:ext cx="8424863" cy="461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60000"/>
              </a:spcBef>
            </a:pPr>
            <a:endParaRPr lang="en-US" altLang="bg-BG" sz="2200" dirty="0" smtClean="0">
              <a:solidFill>
                <a:srgbClr val="003296"/>
              </a:solidFill>
              <a:latin typeface="+mj-lt"/>
            </a:endParaRPr>
          </a:p>
          <a:p>
            <a:pPr algn="just">
              <a:spcBef>
                <a:spcPct val="60000"/>
              </a:spcBef>
              <a:buFont typeface="Wingdings" pitchFamily="2" charset="2"/>
              <a:buChar char="§"/>
            </a:pP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Процедурите за под-договаряне се извършват на </a:t>
            </a:r>
            <a:r>
              <a:rPr lang="bg-BG" altLang="bg-BG" sz="1800" b="1" dirty="0" smtClean="0">
                <a:solidFill>
                  <a:srgbClr val="003296"/>
                </a:solidFill>
                <a:latin typeface="+mj-lt"/>
              </a:rPr>
              <a:t>принципа на конкурентния избор</a:t>
            </a: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, като бенефициентите (партньорите) по договорите за субсидия следва да:</a:t>
            </a:r>
          </a:p>
          <a:p>
            <a:pPr algn="just">
              <a:spcBef>
                <a:spcPct val="60000"/>
              </a:spcBef>
              <a:buFontTx/>
              <a:buNone/>
            </a:pP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 	   - осигурят </a:t>
            </a:r>
            <a:r>
              <a:rPr lang="bg-BG" altLang="bg-BG" sz="1800" u="sng" dirty="0" smtClean="0">
                <a:solidFill>
                  <a:srgbClr val="003296"/>
                </a:solidFill>
                <a:latin typeface="+mj-lt"/>
              </a:rPr>
              <a:t>прозрачност</a:t>
            </a: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, </a:t>
            </a:r>
            <a:r>
              <a:rPr lang="bg-BG" altLang="bg-BG" sz="1800" u="sng" dirty="0" smtClean="0">
                <a:solidFill>
                  <a:srgbClr val="003296"/>
                </a:solidFill>
                <a:latin typeface="+mj-lt"/>
              </a:rPr>
              <a:t>пропорционалност</a:t>
            </a: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, </a:t>
            </a:r>
            <a:r>
              <a:rPr lang="bg-BG" altLang="bg-BG" sz="1800" u="sng" dirty="0" err="1" smtClean="0">
                <a:solidFill>
                  <a:srgbClr val="003296"/>
                </a:solidFill>
                <a:latin typeface="+mj-lt"/>
              </a:rPr>
              <a:t>равнопоставеност</a:t>
            </a: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 и  </a:t>
            </a:r>
            <a:r>
              <a:rPr lang="bg-BG" altLang="bg-BG" sz="1800" u="sng" dirty="0" smtClean="0">
                <a:solidFill>
                  <a:srgbClr val="003296"/>
                </a:solidFill>
                <a:latin typeface="+mj-lt"/>
              </a:rPr>
              <a:t>липса на дискриминация</a:t>
            </a: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 при избора на подизпълнители по програмата и </a:t>
            </a:r>
          </a:p>
          <a:p>
            <a:pPr algn="just">
              <a:spcBef>
                <a:spcPct val="60000"/>
              </a:spcBef>
              <a:buFontTx/>
              <a:buNone/>
            </a:pP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	   - гарантират </a:t>
            </a:r>
            <a:r>
              <a:rPr lang="bg-BG" altLang="bg-BG" sz="1800" u="sng" dirty="0" smtClean="0">
                <a:solidFill>
                  <a:srgbClr val="003296"/>
                </a:solidFill>
                <a:latin typeface="+mj-lt"/>
              </a:rPr>
              <a:t>получаването на исканото качество</a:t>
            </a:r>
            <a:r>
              <a:rPr lang="bg-BG" altLang="bg-BG" sz="1800" dirty="0" smtClean="0">
                <a:solidFill>
                  <a:srgbClr val="003296"/>
                </a:solidFill>
                <a:latin typeface="+mj-lt"/>
              </a:rPr>
              <a:t> на услугата, доставката или строителството </a:t>
            </a:r>
            <a:r>
              <a:rPr lang="bg-BG" altLang="bg-BG" sz="1800" u="sng" dirty="0" smtClean="0">
                <a:solidFill>
                  <a:srgbClr val="003296"/>
                </a:solidFill>
                <a:latin typeface="+mj-lt"/>
              </a:rPr>
              <a:t>при най-добрата възможна цена</a:t>
            </a:r>
            <a:r>
              <a:rPr lang="bg-BG" altLang="bg-BG" sz="2200" dirty="0" smtClean="0">
                <a:solidFill>
                  <a:srgbClr val="003296"/>
                </a:solidFill>
                <a:latin typeface="+mj-lt"/>
              </a:rPr>
              <a:t>.</a:t>
            </a:r>
          </a:p>
          <a:p>
            <a:pPr algn="just">
              <a:spcBef>
                <a:spcPct val="60000"/>
              </a:spcBef>
              <a:buFontTx/>
              <a:buNone/>
            </a:pPr>
            <a:endParaRPr lang="bg-BG" altLang="bg-BG" sz="2200" dirty="0" smtClean="0">
              <a:solidFill>
                <a:srgbClr val="003296"/>
              </a:solidFill>
              <a:latin typeface="+mj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476375" y="1339384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ОСНОВНИ ПРИНЦИПИ</a:t>
            </a:r>
          </a:p>
        </p:txBody>
      </p:sp>
    </p:spTree>
    <p:extLst>
      <p:ext uri="{BB962C8B-B14F-4D97-AF65-F5344CB8AC3E}">
        <p14:creationId xmlns:p14="http://schemas.microsoft.com/office/powerpoint/2010/main" val="25884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3" y="2276475"/>
            <a:ext cx="8323271" cy="3744813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bg-BG" altLang="bg-BG" sz="1800" dirty="0" smtClean="0">
                <a:solidFill>
                  <a:srgbClr val="003296"/>
                </a:solidFill>
              </a:rPr>
              <a:t>СС уведомява водещия партньор в срок до </a:t>
            </a:r>
            <a:r>
              <a:rPr lang="bg-BG" altLang="bg-BG" sz="1800" b="1" dirty="0" smtClean="0">
                <a:solidFill>
                  <a:srgbClr val="003296"/>
                </a:solidFill>
              </a:rPr>
              <a:t>5 дни </a:t>
            </a:r>
            <a:r>
              <a:rPr lang="bg-BG" altLang="bg-BG" sz="1800" dirty="0" smtClean="0">
                <a:solidFill>
                  <a:srgbClr val="003296"/>
                </a:solidFill>
              </a:rPr>
              <a:t>от одобряването на плана за тръжните процедури и качва плана в портала за бенефициенти;</a:t>
            </a:r>
          </a:p>
          <a:p>
            <a:pPr algn="just">
              <a:spcBef>
                <a:spcPts val="0"/>
              </a:spcBef>
            </a:pPr>
            <a:r>
              <a:rPr lang="bg-BG" altLang="bg-BG" sz="1800" dirty="0" smtClean="0">
                <a:solidFill>
                  <a:srgbClr val="003296"/>
                </a:solidFill>
              </a:rPr>
              <a:t>В случай на забележки и необходимост от допълнителни разяснения, СС информира водещия партньор;</a:t>
            </a:r>
          </a:p>
          <a:p>
            <a:pPr algn="just">
              <a:spcBef>
                <a:spcPts val="0"/>
              </a:spcBef>
            </a:pPr>
            <a:r>
              <a:rPr lang="bg-BG" altLang="bg-BG" sz="1800" dirty="0" smtClean="0">
                <a:solidFill>
                  <a:srgbClr val="003296"/>
                </a:solidFill>
              </a:rPr>
              <a:t>Водещият партньор следва да изпрати ревизиран План за тръжните процедури в СС до </a:t>
            </a:r>
            <a:r>
              <a:rPr lang="bg-BG" altLang="bg-BG" sz="1800" b="1" dirty="0" smtClean="0">
                <a:solidFill>
                  <a:srgbClr val="003296"/>
                </a:solidFill>
              </a:rPr>
              <a:t>3 дни </a:t>
            </a:r>
            <a:r>
              <a:rPr lang="bg-BG" altLang="bg-BG" sz="1800" dirty="0" smtClean="0">
                <a:solidFill>
                  <a:srgbClr val="003296"/>
                </a:solidFill>
              </a:rPr>
              <a:t>след получаване на препоръките/забележките;</a:t>
            </a:r>
          </a:p>
          <a:p>
            <a:pPr algn="just">
              <a:spcBef>
                <a:spcPts val="0"/>
              </a:spcBef>
            </a:pPr>
            <a:r>
              <a:rPr lang="bg-BG" altLang="bg-BG" sz="1800" dirty="0" smtClean="0">
                <a:solidFill>
                  <a:srgbClr val="003296"/>
                </a:solidFill>
              </a:rPr>
              <a:t>При необходимост от изменение в </a:t>
            </a:r>
            <a:r>
              <a:rPr lang="bg-BG" altLang="bg-BG" sz="1800" dirty="0">
                <a:solidFill>
                  <a:srgbClr val="003296"/>
                </a:solidFill>
              </a:rPr>
              <a:t>п</a:t>
            </a:r>
            <a:r>
              <a:rPr lang="bg-BG" altLang="bg-BG" sz="1800" dirty="0" smtClean="0">
                <a:solidFill>
                  <a:srgbClr val="003296"/>
                </a:solidFill>
              </a:rPr>
              <a:t>лана за тръжните процедури, водещият партньор следва да информира СС преди осъществяването на промените;</a:t>
            </a:r>
          </a:p>
          <a:p>
            <a:pPr algn="just">
              <a:spcBef>
                <a:spcPts val="0"/>
              </a:spcBef>
            </a:pPr>
            <a:r>
              <a:rPr lang="bg-BG" sz="1800" dirty="0" smtClean="0">
                <a:solidFill>
                  <a:srgbClr val="003296"/>
                </a:solidFill>
              </a:rPr>
              <a:t>Процедирането на изменените поръчки може да стартира след одобряване на изменения план.</a:t>
            </a:r>
            <a:endParaRPr lang="bg-BG" altLang="bg-BG" sz="1800" dirty="0" smtClean="0">
              <a:solidFill>
                <a:srgbClr val="003296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123147"/>
            <a:ext cx="6481763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ОДОБРЯВАНЕ и ИЗМЕНЕНИЕ НА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ПЛАН </a:t>
            </a: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ЗА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ТРЪЖНИ ПРОЦЕДУРИ</a:t>
            </a:r>
          </a:p>
        </p:txBody>
      </p:sp>
    </p:spTree>
    <p:extLst>
      <p:ext uri="{BB962C8B-B14F-4D97-AF65-F5344CB8AC3E}">
        <p14:creationId xmlns:p14="http://schemas.microsoft.com/office/powerpoint/2010/main" val="7999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3" y="1033684"/>
            <a:ext cx="6481763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n-lt"/>
              </a:rPr>
              <a:t> </a:t>
            </a:r>
            <a:r>
              <a:rPr lang="bg-BG" altLang="bg-BG" sz="2800" b="1" dirty="0" smtClean="0">
                <a:solidFill>
                  <a:srgbClr val="003296"/>
                </a:solidFill>
                <a:latin typeface="+mn-lt"/>
              </a:rPr>
              <a:t>ПРОВЕРКИ ПРИ ИЗГОТВЯНЕ НА ПЛАН ЗА ТРЪЖНИ ПРОЦЕДУРИ</a:t>
            </a:r>
            <a:endParaRPr lang="bg-BG" altLang="bg-BG" sz="2800" b="1" dirty="0">
              <a:solidFill>
                <a:srgbClr val="003296"/>
              </a:solidFill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03225" y="1987790"/>
            <a:ext cx="8489255" cy="4465545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Актуална версия на Анекс 2, направени съществени изменения в приложението;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Правилно попълнена административна част и номерация на изменените версии;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Подписване от законния представител на ВП, упълномощаване;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Наименованията на процедурите идентифицират ясно предмета на договора и съответстват на съдържанието на проектните дейности;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Процедура, която обединява разходи от няколко бюджетни линии е записана в бюджетната линия с най-малък номер;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Датата на стартиране на всяка процедура е реалистична и отговаря по време на дейността/</a:t>
            </a:r>
            <a:r>
              <a:rPr lang="bg-BG" sz="1500" dirty="0" err="1" smtClean="0">
                <a:solidFill>
                  <a:srgbClr val="003296"/>
                </a:solidFill>
                <a:latin typeface="Calibri" panose="020F0502020204030204" pitchFamily="34" charset="0"/>
              </a:rPr>
              <a:t>ите</a:t>
            </a: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 от проекта за чието изпълнение ще послужи. Промените в план-графика на проекта обикновено водят до промени и в датите на стартиране на процедурите;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Избран е правилния тип процедура в съответствие с планираните разходи и стойностните прагове;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Колони услуга, доставка, строителство съдържат само общата стойност на договора;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Достатъчно пояснения в колона „бележки“ – бюджетните линии, </a:t>
            </a:r>
            <a:r>
              <a:rPr lang="bg-BG" sz="1500" dirty="0" err="1" smtClean="0">
                <a:solidFill>
                  <a:srgbClr val="003296"/>
                </a:solidFill>
                <a:latin typeface="Calibri" panose="020F0502020204030204" pitchFamily="34" charset="0"/>
              </a:rPr>
              <a:t>лотове</a:t>
            </a: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 (наименование и стойност) 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Всички разходи, за които не са предвидени тръжни процедури следва да са в част 2 - „Разходи, които няма да се процедират“;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Основанието/ята за класифициране на разходите във втората част на плана;</a:t>
            </a:r>
          </a:p>
          <a:p>
            <a:pPr algn="just">
              <a:spcBef>
                <a:spcPts val="0"/>
              </a:spcBef>
            </a:pPr>
            <a:r>
              <a:rPr lang="bg-BG" sz="15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Аритметична точност на стойността на всеки договор, в съответствие в бюджета на проекта.</a:t>
            </a:r>
          </a:p>
          <a:p>
            <a:pPr algn="just">
              <a:spcBef>
                <a:spcPts val="0"/>
              </a:spcBef>
            </a:pPr>
            <a:endParaRPr lang="bg-BG" sz="15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0" y="3213427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БЛАГОДАРЯ ЗА ВНИМАНИЕТО !</a:t>
            </a:r>
            <a:endParaRPr lang="bg-BG" altLang="bg-BG" sz="2800" b="1" dirty="0">
              <a:solidFill>
                <a:srgbClr val="003296"/>
              </a:solidFill>
              <a:latin typeface="+mj-lt"/>
              <a:cs typeface="Tahom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14890" y="4797152"/>
            <a:ext cx="4105499" cy="101566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sz="1600" dirty="0">
                <a:solidFill>
                  <a:srgbClr val="003296"/>
                </a:solidFill>
                <a:latin typeface="+mj-lt"/>
              </a:rPr>
              <a:t>Красимир Станков – експерт по управление на проекти в </a:t>
            </a:r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СС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bg-BG" sz="1600" b="1" dirty="0" smtClean="0">
                <a:solidFill>
                  <a:srgbClr val="003296"/>
                </a:solidFill>
                <a:latin typeface="+mj-lt"/>
                <a:cs typeface="Tahoma" pitchFamily="34" charset="0"/>
              </a:rPr>
              <a:t>KStankov@mrrb.government.bg</a:t>
            </a:r>
            <a:endParaRPr lang="bg-BG" altLang="bg-BG" sz="1600" b="1" dirty="0">
              <a:solidFill>
                <a:srgbClr val="003296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0" name="Картина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484" y="5811475"/>
            <a:ext cx="315190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rul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60997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916113"/>
            <a:ext cx="8215313" cy="4616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endParaRPr lang="bg-BG" altLang="bg-BG" sz="3500" dirty="0" smtClean="0">
              <a:solidFill>
                <a:srgbClr val="003296"/>
              </a:solidFill>
            </a:endParaRPr>
          </a:p>
          <a:p>
            <a:pPr algn="just">
              <a:spcBef>
                <a:spcPct val="60000"/>
              </a:spcBef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Националност на под-доставчиците (Анекс A2a)</a:t>
            </a:r>
          </a:p>
          <a:p>
            <a:pPr algn="just">
              <a:spcBef>
                <a:spcPct val="60000"/>
              </a:spcBef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Произход на стоките; </a:t>
            </a:r>
          </a:p>
          <a:p>
            <a:pPr algn="just">
              <a:spcBef>
                <a:spcPct val="60000"/>
              </a:spcBef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Основания за отстраняване; </a:t>
            </a:r>
          </a:p>
          <a:p>
            <a:pPr algn="just">
              <a:spcBef>
                <a:spcPct val="60000"/>
              </a:spcBef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Административни и финансови санкции; </a:t>
            </a:r>
          </a:p>
          <a:p>
            <a:pPr algn="just">
              <a:spcBef>
                <a:spcPct val="60000"/>
              </a:spcBef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Визуализация; </a:t>
            </a:r>
          </a:p>
          <a:p>
            <a:pPr algn="just">
              <a:spcBef>
                <a:spcPct val="60000"/>
              </a:spcBef>
              <a:buFont typeface="Courier New" panose="02070309020205020404" pitchFamily="49" charset="0"/>
              <a:buChar char="o"/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Конфликт на интереси и други.</a:t>
            </a:r>
          </a:p>
          <a:p>
            <a:pPr>
              <a:spcBef>
                <a:spcPct val="60000"/>
              </a:spcBef>
              <a:buFontTx/>
              <a:buNone/>
            </a:pPr>
            <a:endParaRPr lang="bg-BG" altLang="bg-BG" sz="1800" dirty="0" smtClean="0">
              <a:solidFill>
                <a:srgbClr val="003296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189038"/>
            <a:ext cx="6481763" cy="8239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4800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ОСНОВНИ </a:t>
            </a: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ПРАВИЛА</a:t>
            </a:r>
            <a:endParaRPr lang="bg-BG" altLang="bg-BG" sz="2800" b="1" dirty="0">
              <a:solidFill>
                <a:srgbClr val="0032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4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1" y="1916113"/>
            <a:ext cx="8229600" cy="461645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PRAG и PIM предоставят стандартизирани формуляри, които са задължителни  - достатъчна база за подготовка на тръжното досие и провеждане на процедура;</a:t>
            </a:r>
          </a:p>
          <a:p>
            <a:pPr algn="just">
              <a:spcBef>
                <a:spcPts val="6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Употребата на английски език допринася за ефективност, сравнимост, прилагане на еднакъв подход;</a:t>
            </a:r>
          </a:p>
          <a:p>
            <a:pPr algn="just">
              <a:spcBef>
                <a:spcPts val="6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Офертите и останалата кореспонденция и документация свързана с търга - на английски език;</a:t>
            </a:r>
          </a:p>
          <a:p>
            <a:pPr algn="just">
              <a:spcBef>
                <a:spcPts val="600"/>
              </a:spcBef>
            </a:pP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При промяна на правилата/анексите – формулярите/правилата съобразно валидната към момента на стартиране на процедурата версия на </a:t>
            </a:r>
            <a:r>
              <a:rPr lang="en-US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PRAG/PIM</a:t>
            </a:r>
            <a:r>
              <a:rPr lang="bg-BG" altLang="bg-BG" sz="18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;</a:t>
            </a:r>
          </a:p>
          <a:p>
            <a:pPr marL="342900" lvl="1" indent="-342900" algn="just">
              <a:spcBef>
                <a:spcPts val="600"/>
              </a:spcBef>
              <a:buFontTx/>
              <a:buChar char="•"/>
            </a:pPr>
            <a:r>
              <a:rPr lang="bg-BG" sz="18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Неспазването на правилата за под-договаряне е основание за непризнаване на разходите.</a:t>
            </a:r>
            <a:endParaRPr lang="bg-BG" sz="1800" dirty="0">
              <a:solidFill>
                <a:srgbClr val="003296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89075" y="1140946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ФОРМУЛЯРИ</a:t>
            </a:r>
            <a:endParaRPr lang="bg-BG" altLang="bg-BG" sz="2800" b="1" dirty="0">
              <a:solidFill>
                <a:srgbClr val="0032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1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76375" y="1079827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b="1" dirty="0" smtClean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ИЗБОР НА ПРОЦЕДУРА</a:t>
            </a:r>
            <a:endParaRPr lang="bg-BG" altLang="bg-BG" sz="2800" b="1" dirty="0">
              <a:solidFill>
                <a:srgbClr val="003296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456" y="168275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Типа и стойностния размер на договора определят вида на приложимата процедурата;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Три типа договори: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Услуги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 (напр. техническа помощ и проучвания/изследвания),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Доставки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 (напр. оборудване и материали) и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Строителство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 (напр. изпълнение или проектиране и изпълнение на строеж, ремонт на инфраструктура).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Стойностните праговете се базират на </a:t>
            </a:r>
            <a:r>
              <a:rPr lang="bg-BG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максималния бюджет 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за договора, </a:t>
            </a:r>
            <a:r>
              <a:rPr lang="bg-BG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вкл. </a:t>
            </a:r>
            <a:r>
              <a:rPr lang="bg-BG" b="1" dirty="0" err="1" smtClean="0">
                <a:solidFill>
                  <a:srgbClr val="003296"/>
                </a:solidFill>
                <a:latin typeface="Calibri" panose="020F0502020204030204" pitchFamily="34" charset="0"/>
              </a:rPr>
              <a:t>съ-финансирането</a:t>
            </a:r>
            <a:r>
              <a:rPr lang="bg-BG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 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от страна на бенефициента;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Ако договорът е разделен на </a:t>
            </a:r>
            <a:r>
              <a:rPr lang="bg-BG" dirty="0" err="1" smtClean="0">
                <a:solidFill>
                  <a:srgbClr val="003296"/>
                </a:solidFill>
                <a:latin typeface="Calibri" panose="020F0502020204030204" pitchFamily="34" charset="0"/>
              </a:rPr>
              <a:t>лотове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, сборът от стойностите им определя приложимата процедура;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При </a:t>
            </a:r>
            <a:r>
              <a:rPr lang="bg-BG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смесени договори 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– процедурата се определя с оглед на преобладаващия аспект, който се оценява въз основа на относителната стойност и оперативното значение на различните елементи на поръчката</a:t>
            </a:r>
            <a:r>
              <a:rPr lang="bg-BG" dirty="0">
                <a:solidFill>
                  <a:srgbClr val="003296"/>
                </a:solidFill>
                <a:latin typeface="Calibri" panose="020F0502020204030204" pitchFamily="34" charset="0"/>
              </a:rPr>
              <a:t>;</a:t>
            </a:r>
            <a:endParaRPr lang="bg-BG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Процедурите </a:t>
            </a:r>
            <a:r>
              <a:rPr lang="bg-BG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не трябва да се разделят изкуствено 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 цел да се </a:t>
            </a:r>
            <a:r>
              <a:rPr lang="bg-BG" dirty="0" err="1" smtClean="0">
                <a:solidFill>
                  <a:srgbClr val="003296"/>
                </a:solidFill>
                <a:latin typeface="Calibri" panose="020F0502020204030204" pitchFamily="34" charset="0"/>
              </a:rPr>
              <a:t>заобиколят</a:t>
            </a:r>
            <a:r>
              <a:rPr lang="bg-BG" dirty="0" smtClean="0">
                <a:solidFill>
                  <a:srgbClr val="003296"/>
                </a:solidFill>
                <a:latin typeface="Calibri" panose="020F0502020204030204" pitchFamily="34" charset="0"/>
              </a:rPr>
              <a:t> стойностните прагове. Сходните услуги/доставки/строителство се включват в една поръчка.</a:t>
            </a:r>
            <a:endParaRPr lang="bg-BG" dirty="0">
              <a:solidFill>
                <a:srgbClr val="00329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76375" y="1052736"/>
            <a:ext cx="64817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СТОЙНОСТНИ ПРАГОВЕ</a:t>
            </a:r>
            <a:endParaRPr lang="bg-BG" altLang="bg-BG" sz="2800" b="1" dirty="0">
              <a:solidFill>
                <a:srgbClr val="003296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5127"/>
              </p:ext>
            </p:extLst>
          </p:nvPr>
        </p:nvGraphicFramePr>
        <p:xfrm>
          <a:off x="381000" y="1600200"/>
          <a:ext cx="8381999" cy="4754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2057400"/>
                <a:gridCol w="1716344"/>
                <a:gridCol w="1735026"/>
                <a:gridCol w="1730229"/>
              </a:tblGrid>
              <a:tr h="108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ДОГОВОРИ 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УСЛУГИ</a:t>
                      </a:r>
                      <a:endParaRPr lang="bg-BG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971" marR="77971" marT="38985" marB="3898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27000" algn="l"/>
                        </a:tabLst>
                      </a:pP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sym typeface="Symbol"/>
                        </a:rPr>
                        <a:t> </a:t>
                      </a: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International restricted tender procedure</a:t>
                      </a:r>
                    </a:p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Закрита процедура за провеждане на международен търг</a:t>
                      </a:r>
                      <a:endParaRPr lang="bg-BG" sz="1100" b="1" dirty="0">
                        <a:solidFill>
                          <a:srgbClr val="00329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&gt; € 20,000 но &lt; € 300,000</a:t>
                      </a:r>
                    </a:p>
                    <a:p>
                      <a:pPr marL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Competitive negotiated procedure</a:t>
                      </a:r>
                    </a:p>
                    <a:p>
                      <a:pPr marL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Рамков </a:t>
                      </a:r>
                      <a:r>
                        <a:rPr lang="bg-BG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договор </a:t>
                      </a:r>
                      <a:r>
                        <a:rPr lang="en-US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BENEF  2013</a:t>
                      </a:r>
                      <a:r>
                        <a:rPr lang="bg-BG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 или </a:t>
                      </a:r>
                    </a:p>
                    <a:p>
                      <a:pPr marL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Ограничена процедура</a:t>
                      </a:r>
                    </a:p>
                    <a:p>
                      <a:pPr marL="59055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69850" marR="368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≤ €20,000</a:t>
                      </a:r>
                    </a:p>
                    <a:p>
                      <a:pPr marL="69850" marR="368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Single tender</a:t>
                      </a:r>
                    </a:p>
                    <a:p>
                      <a:pPr marL="69850" marR="368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Опростена </a:t>
                      </a: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</a:t>
                      </a:r>
                      <a:r>
                        <a:rPr lang="bg-BG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69850" marR="368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9850" marR="368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bg-BG" sz="1100" dirty="0" smtClean="0">
                        <a:solidFill>
                          <a:srgbClr val="0032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9850" marR="368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100" dirty="0" smtClean="0">
                        <a:solidFill>
                          <a:srgbClr val="0032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9850" marR="3683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При договори за услуги</a:t>
                      </a:r>
                      <a:r>
                        <a:rPr lang="en-US" sz="110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bg-BG" sz="110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 доставки и</a:t>
                      </a:r>
                      <a:r>
                        <a:rPr lang="bg-BG" sz="1100" baseline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 строителство </a:t>
                      </a:r>
                      <a:r>
                        <a:rPr lang="bg-BG" sz="110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на стойност </a:t>
                      </a:r>
                    </a:p>
                    <a:p>
                      <a:pPr marL="69850" marR="368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≤ 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€ 2,500</a:t>
                      </a:r>
                    </a:p>
                    <a:p>
                      <a:pPr marL="69850" marR="368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плащането може да се извърши въз основа на фактура без предварително получаване на оферта.</a:t>
                      </a:r>
                      <a:endParaRPr lang="bg-BG" sz="1100" dirty="0">
                        <a:solidFill>
                          <a:srgbClr val="00329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971" marR="77971" marT="38985" marB="3898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ДОГОВОРИ 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ДОСТАВКИ</a:t>
                      </a:r>
                      <a:endParaRPr lang="bg-BG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971" marR="77971" marT="38985" marB="3898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sym typeface="Symbol"/>
                        </a:rPr>
                        <a:t>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30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0,000</a:t>
                      </a:r>
                    </a:p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International open tender procedure</a:t>
                      </a:r>
                    </a:p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Отворена </a:t>
                      </a: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 по провеждане на международен търг</a:t>
                      </a:r>
                      <a:endParaRPr lang="bg-BG" sz="1100" b="1" dirty="0">
                        <a:solidFill>
                          <a:srgbClr val="00329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055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sym typeface="Symbol"/>
                        </a:rPr>
                        <a:t>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€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0,000 </a:t>
                      </a: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но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300,000</a:t>
                      </a:r>
                      <a:endParaRPr lang="bg-BG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59055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Local open tender procedure </a:t>
                      </a:r>
                    </a:p>
                    <a:p>
                      <a:pPr marL="59055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Отворена </a:t>
                      </a: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 за провеждане на местен търг</a:t>
                      </a:r>
                      <a:endParaRPr lang="bg-BG" sz="1100" b="1" dirty="0">
                        <a:solidFill>
                          <a:srgbClr val="00329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&gt; € 20,000 </a:t>
                      </a: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но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100,000</a:t>
                      </a:r>
                      <a:endParaRPr lang="bg-BG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Competitive negotiated procedure </a:t>
                      </a:r>
                    </a:p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Ограничена </a:t>
                      </a: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</a:t>
                      </a:r>
                    </a:p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981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ДОГОВОРИ 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СТРОИТЕЛСТВО</a:t>
                      </a:r>
                      <a:endParaRPr lang="bg-BG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971" marR="77971" marT="38985" marB="3898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sym typeface="Symbol"/>
                        </a:rPr>
                        <a:t>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€ 5,000,</a:t>
                      </a:r>
                      <a:r>
                        <a:rPr lang="bg-BG" sz="11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bg-BG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bg-BG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International open tender procedure</a:t>
                      </a:r>
                    </a:p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Отворена </a:t>
                      </a: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 за </a:t>
                      </a:r>
                      <a:r>
                        <a:rPr lang="bg-BG" sz="1100" b="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провеждане на международен търг</a:t>
                      </a:r>
                    </a:p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bg-BG" sz="1100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International restricted tender procedure  </a:t>
                      </a:r>
                    </a:p>
                    <a:p>
                      <a:pPr marL="127000" marR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Закрита </a:t>
                      </a: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 за провеждане на международен търг</a:t>
                      </a:r>
                      <a:endParaRPr lang="bg-BG" sz="1100" b="1" dirty="0">
                        <a:solidFill>
                          <a:srgbClr val="00329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055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sym typeface="Symbol"/>
                        </a:rPr>
                        <a:t>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€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0,000 </a:t>
                      </a: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но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5,000,000</a:t>
                      </a:r>
                      <a:endParaRPr lang="bg-BG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59055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Local open tender procedure</a:t>
                      </a:r>
                    </a:p>
                    <a:p>
                      <a:pPr marL="59055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Отворена </a:t>
                      </a: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 за провеждане на местен търг</a:t>
                      </a:r>
                      <a:endParaRPr lang="bg-BG" sz="1100" b="1" dirty="0">
                        <a:solidFill>
                          <a:srgbClr val="00329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&gt; € 20,000 </a:t>
                      </a:r>
                      <a:r>
                        <a:rPr lang="bg-BG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но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  <a:r>
                        <a:rPr lang="bg-BG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300,000</a:t>
                      </a:r>
                      <a:endParaRPr lang="bg-BG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Competitive negotiated procedure</a:t>
                      </a:r>
                    </a:p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Ограничена </a:t>
                      </a:r>
                      <a:r>
                        <a:rPr lang="bg-BG" sz="1100" b="1" dirty="0">
                          <a:solidFill>
                            <a:srgbClr val="003296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</a:t>
                      </a:r>
                    </a:p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57150" marR="1066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825" y="2209800"/>
            <a:ext cx="8569325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60000"/>
              </a:spcBef>
            </a:pPr>
            <a:r>
              <a:rPr lang="bg-BG" altLang="bg-BG" sz="20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Ако планирате възлагане на услуги, доставки или строителни работи на стойност  ≤ € 2,500 при които </a:t>
            </a:r>
            <a:r>
              <a:rPr lang="bg-BG" altLang="bg-BG" sz="20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не съществува възможност за обединяване на съответните разходи </a:t>
            </a:r>
            <a:r>
              <a:rPr lang="bg-BG" altLang="bg-BG" sz="20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/бюджетни пера/, провеждането на тръжна процедура и събирането на оферти не е задължително. Плащането може да се извърши въз основа на фактура.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31640" y="1122353"/>
            <a:ext cx="6481763" cy="95410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РАЗХОДИ </a:t>
            </a: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ненадвишаващи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2500 Евро </a:t>
            </a:r>
            <a:endParaRPr lang="en-US" altLang="bg-BG" sz="2800" b="1" dirty="0" smtClean="0">
              <a:solidFill>
                <a:srgbClr val="003296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800" b="1" dirty="0" smtClean="0">
                <a:solidFill>
                  <a:srgbClr val="003296"/>
                </a:solidFill>
                <a:latin typeface="+mj-lt"/>
              </a:rPr>
              <a:t>(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  <a:ea typeface="Times New Roman" pitchFamily="18" charset="0"/>
                <a:cs typeface="Tahoma" pitchFamily="34" charset="0"/>
              </a:rPr>
              <a:t>≤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  <a:cs typeface="Tahoma" pitchFamily="34" charset="0"/>
              </a:rPr>
              <a:t>€ 2 500</a:t>
            </a:r>
            <a:r>
              <a:rPr lang="bg-BG" altLang="bg-BG" sz="2800" b="1" dirty="0" smtClean="0">
                <a:solidFill>
                  <a:srgbClr val="003296"/>
                </a:solidFill>
                <a:latin typeface="+mj-lt"/>
                <a:cs typeface="Tahoma" pitchFamily="34" charset="0"/>
              </a:rPr>
              <a:t>)</a:t>
            </a:r>
            <a:endParaRPr lang="bg-BG" altLang="bg-BG" sz="2800" b="1" dirty="0">
              <a:solidFill>
                <a:srgbClr val="003296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1944266"/>
            <a:ext cx="8569325" cy="44370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6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Прилага се при всички типове договори </a:t>
            </a:r>
            <a:r>
              <a:rPr lang="bg-BG" alt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(услуга, доставка, строителство);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6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Тръжна документация: </a:t>
            </a:r>
            <a:r>
              <a:rPr lang="bg-BG" alt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опростен пакет на тръжната документация (за услуги и строителство, при оценка на повече от една оферта) или адаптираните от УО опростени тръжни досиета за услуги, доставки и строителство – Анекс </a:t>
            </a:r>
            <a:r>
              <a:rPr lang="bg-BG" sz="16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14.1.2 от PIM </a:t>
            </a:r>
            <a:r>
              <a:rPr 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(при оценка на една оферта)</a:t>
            </a:r>
            <a:r>
              <a:rPr lang="bg-BG" alt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. Допустими са изменения/добавки в съдържанието и анексите на предложените досиета при повишена сложност и специфика на търга;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6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Публикация</a:t>
            </a:r>
            <a:r>
              <a:rPr lang="bg-BG" alt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 – не се изисква</a:t>
            </a:r>
            <a:r>
              <a:rPr lang="bg-BG" altLang="bg-BG" sz="1600" dirty="0">
                <a:solidFill>
                  <a:srgbClr val="003296"/>
                </a:solidFill>
                <a:latin typeface="Calibri" panose="020F0502020204030204" pitchFamily="34" charset="0"/>
              </a:rPr>
              <a:t>;</a:t>
            </a:r>
            <a:endParaRPr lang="bg-BG" altLang="bg-BG" sz="16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6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Брой покани</a:t>
            </a:r>
            <a:r>
              <a:rPr lang="bg-BG" alt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 - 1 поканен участник (препоръчително е повече от един). </a:t>
            </a:r>
            <a:r>
              <a:rPr 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Обосновка за избора на поканената фирма/и - включва се в доклада от преговорите (</a:t>
            </a:r>
            <a:r>
              <a:rPr lang="en-GB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Negotiation report</a:t>
            </a:r>
            <a:r>
              <a:rPr 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);</a:t>
            </a:r>
            <a:endParaRPr lang="bg-BG" altLang="bg-BG" sz="16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600" b="1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Срок за подаване на оферти </a:t>
            </a:r>
            <a:r>
              <a:rPr lang="bg-BG" alt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– минимум 15 дни (</a:t>
            </a:r>
            <a:r>
              <a:rPr 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минималният срок между датата на изпращане на писмото с покана за представяне на оферти и крайната дата за получаване на офертите изразен в календарни дни);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Срокът трябва да е достатъчно дълъг, за да даде на заинтересованите страни разумен и достатъчен период за подготовка и представяне на офертите</a:t>
            </a:r>
            <a:r>
              <a:rPr lang="bg-BG" sz="1600" dirty="0">
                <a:solidFill>
                  <a:srgbClr val="003296"/>
                </a:solidFill>
                <a:latin typeface="Calibri" panose="020F0502020204030204" pitchFamily="34" charset="0"/>
              </a:rPr>
              <a:t>;</a:t>
            </a:r>
            <a:endParaRPr lang="bg-BG" altLang="bg-BG" sz="1600" dirty="0" smtClean="0">
              <a:solidFill>
                <a:srgbClr val="003296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altLang="bg-BG" sz="1600" dirty="0" smtClean="0">
                <a:solidFill>
                  <a:srgbClr val="003296"/>
                </a:solidFill>
                <a:latin typeface="Calibri" panose="020F0502020204030204" pitchFamily="34" charset="0"/>
              </a:rPr>
              <a:t>Не се изисква назначаване на комисия за оценка.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940519"/>
            <a:ext cx="6481763" cy="9763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2800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ОПРОСТЕНА ПРОЦЕДУРА (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  <a:ea typeface="Times New Roman" pitchFamily="18" charset="0"/>
                <a:cs typeface="Tahoma" pitchFamily="34" charset="0"/>
              </a:rPr>
              <a:t>≤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</a:rPr>
              <a:t> </a:t>
            </a:r>
            <a:r>
              <a:rPr lang="bg-BG" altLang="bg-BG" sz="2800" b="1" dirty="0">
                <a:solidFill>
                  <a:srgbClr val="003296"/>
                </a:solidFill>
                <a:latin typeface="+mj-lt"/>
                <a:cs typeface="Tahoma" pitchFamily="34" charset="0"/>
              </a:rPr>
              <a:t>€ 20 000)</a:t>
            </a:r>
            <a:br>
              <a:rPr lang="bg-BG" altLang="bg-BG" sz="2800" b="1" dirty="0">
                <a:solidFill>
                  <a:srgbClr val="003296"/>
                </a:solidFill>
                <a:latin typeface="+mj-lt"/>
                <a:cs typeface="Tahoma" pitchFamily="34" charset="0"/>
              </a:rPr>
            </a:br>
            <a:r>
              <a:rPr lang="en-US" altLang="bg-BG" sz="2800" b="1" dirty="0">
                <a:solidFill>
                  <a:srgbClr val="003296"/>
                </a:solidFill>
                <a:latin typeface="+mj-lt"/>
                <a:cs typeface="Tahoma" pitchFamily="34" charset="0"/>
              </a:rPr>
              <a:t>/Single Tender/</a:t>
            </a:r>
            <a:endParaRPr lang="bg-BG" altLang="bg-BG" sz="2800" b="1" dirty="0">
              <a:solidFill>
                <a:srgbClr val="003296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3200</Words>
  <Application>Microsoft Office PowerPoint</Application>
  <PresentationFormat>On-screen Show (4:3)</PresentationFormat>
  <Paragraphs>316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K.Stankov</dc:creator>
  <cp:lastModifiedBy>Vania Hristova</cp:lastModifiedBy>
  <cp:revision>376</cp:revision>
  <dcterms:created xsi:type="dcterms:W3CDTF">2015-08-20T10:52:59Z</dcterms:created>
  <dcterms:modified xsi:type="dcterms:W3CDTF">2017-04-05T08:06:30Z</dcterms:modified>
</cp:coreProperties>
</file>